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10287000" cx="18288000"/>
  <p:notesSz cx="6858000" cy="9144000"/>
  <p:embeddedFontLst>
    <p:embeddedFont>
      <p:font typeface="Poppins"/>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45" roundtripDataSignature="AMtx7mhXXucxzmAutPYmdw6c0s2lTmKzN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Poppins-bold.fntdata"/><Relationship Id="rId41" Type="http://schemas.openxmlformats.org/officeDocument/2006/relationships/font" Target="fonts/Poppins-regular.fntdata"/><Relationship Id="rId22" Type="http://schemas.openxmlformats.org/officeDocument/2006/relationships/slide" Target="slides/slide17.xml"/><Relationship Id="rId44" Type="http://schemas.openxmlformats.org/officeDocument/2006/relationships/font" Target="fonts/Poppins-boldItalic.fntdata"/><Relationship Id="rId21" Type="http://schemas.openxmlformats.org/officeDocument/2006/relationships/slide" Target="slides/slide16.xml"/><Relationship Id="rId43" Type="http://schemas.openxmlformats.org/officeDocument/2006/relationships/font" Target="fonts/Poppins-italic.fntdata"/><Relationship Id="rId24" Type="http://schemas.openxmlformats.org/officeDocument/2006/relationships/slide" Target="slides/slide19.xml"/><Relationship Id="rId23" Type="http://schemas.openxmlformats.org/officeDocument/2006/relationships/slide" Target="slides/slide18.xml"/><Relationship Id="rId45" Type="http://customschemas.google.com/relationships/presentationmetadata" Target="meta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4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4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4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4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4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4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4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4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4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8"/>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8"/>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3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4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4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4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4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4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4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4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4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4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4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4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4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4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44"/>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44"/>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44"/>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4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4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45"/>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45"/>
          <p:cNvSpPr/>
          <p:nvPr>
            <p:ph idx="2" type="pic"/>
          </p:nvPr>
        </p:nvSpPr>
        <p:spPr>
          <a:xfrm>
            <a:off x="1792288" y="612775"/>
            <a:ext cx="5486400" cy="4114800"/>
          </a:xfrm>
          <a:prstGeom prst="rect">
            <a:avLst/>
          </a:prstGeom>
          <a:noFill/>
          <a:ln>
            <a:noFill/>
          </a:ln>
        </p:spPr>
      </p:sp>
      <p:sp>
        <p:nvSpPr>
          <p:cNvPr id="64" name="Google Shape;64;p45"/>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4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4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3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0.png"/><Relationship Id="rId4" Type="http://schemas.openxmlformats.org/officeDocument/2006/relationships/image" Target="../media/image8.jpg"/><Relationship Id="rId5"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0.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0.png"/><Relationship Id="rId4" Type="http://schemas.openxmlformats.org/officeDocument/2006/relationships/image" Target="../media/image16.png"/><Relationship Id="rId5" Type="http://schemas.openxmlformats.org/officeDocument/2006/relationships/image" Target="../media/image1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0.png"/><Relationship Id="rId4" Type="http://schemas.openxmlformats.org/officeDocument/2006/relationships/image" Target="../media/image1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0.png"/><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0.png"/><Relationship Id="rId4" Type="http://schemas.openxmlformats.org/officeDocument/2006/relationships/image" Target="../media/image1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0.png"/><Relationship Id="rId4" Type="http://schemas.openxmlformats.org/officeDocument/2006/relationships/image" Target="../media/image18.png"/><Relationship Id="rId5" Type="http://schemas.openxmlformats.org/officeDocument/2006/relationships/image" Target="../media/image1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0.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0.png"/><Relationship Id="rId4" Type="http://schemas.openxmlformats.org/officeDocument/2006/relationships/image" Target="../media/image2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0.png"/><Relationship Id="rId4" Type="http://schemas.openxmlformats.org/officeDocument/2006/relationships/image" Target="../media/image3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0.png"/><Relationship Id="rId4" Type="http://schemas.openxmlformats.org/officeDocument/2006/relationships/image" Target="../media/image42.jpg"/><Relationship Id="rId5" Type="http://schemas.openxmlformats.org/officeDocument/2006/relationships/image" Target="../media/image4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0.png"/><Relationship Id="rId4" Type="http://schemas.openxmlformats.org/officeDocument/2006/relationships/image" Target="../media/image31.jpg"/><Relationship Id="rId5"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0.png"/><Relationship Id="rId4" Type="http://schemas.openxmlformats.org/officeDocument/2006/relationships/image" Target="../media/image27.png"/><Relationship Id="rId5"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0.png"/><Relationship Id="rId4" Type="http://schemas.openxmlformats.org/officeDocument/2006/relationships/image" Target="../media/image3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0.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0.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2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0.png"/><Relationship Id="rId4" Type="http://schemas.openxmlformats.org/officeDocument/2006/relationships/image" Target="../media/image2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0.png"/><Relationship Id="rId4" Type="http://schemas.openxmlformats.org/officeDocument/2006/relationships/image" Target="../media/image3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0.png"/><Relationship Id="rId4" Type="http://schemas.openxmlformats.org/officeDocument/2006/relationships/image" Target="../media/image35.png"/><Relationship Id="rId5" Type="http://schemas.openxmlformats.org/officeDocument/2006/relationships/image" Target="../media/image32.png"/><Relationship Id="rId6"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0.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0.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0.png"/><Relationship Id="rId4" Type="http://schemas.openxmlformats.org/officeDocument/2006/relationships/image" Target="../media/image2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0.png"/><Relationship Id="rId4" Type="http://schemas.openxmlformats.org/officeDocument/2006/relationships/image" Target="../media/image3.jpg"/><Relationship Id="rId5"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0.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0.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0.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0.pn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 name="Google Shape;85;p1"/>
          <p:cNvSpPr txBox="1"/>
          <p:nvPr/>
        </p:nvSpPr>
        <p:spPr>
          <a:xfrm>
            <a:off x="17259300" y="9191625"/>
            <a:ext cx="152400" cy="21907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000">
                <a:solidFill>
                  <a:srgbClr val="000000"/>
                </a:solidFill>
                <a:latin typeface="Poppins"/>
                <a:ea typeface="Poppins"/>
                <a:cs typeface="Poppins"/>
                <a:sym typeface="Poppins"/>
              </a:rPr>
              <a:t>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 name="Google Shape;165;p10"/>
          <p:cNvSpPr/>
          <p:nvPr/>
        </p:nvSpPr>
        <p:spPr>
          <a:xfrm>
            <a:off x="2110219" y="3467100"/>
            <a:ext cx="4885266" cy="4885266"/>
          </a:xfrm>
          <a:custGeom>
            <a:rect b="b" l="l" r="r" t="t"/>
            <a:pathLst>
              <a:path extrusionOk="0" h="4885266" w="4885266">
                <a:moveTo>
                  <a:pt x="0" y="0"/>
                </a:moveTo>
                <a:lnTo>
                  <a:pt x="4885266" y="0"/>
                </a:lnTo>
                <a:lnTo>
                  <a:pt x="4885266" y="4885266"/>
                </a:lnTo>
                <a:lnTo>
                  <a:pt x="0" y="4885266"/>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 name="Google Shape;166;p10"/>
          <p:cNvSpPr/>
          <p:nvPr/>
        </p:nvSpPr>
        <p:spPr>
          <a:xfrm>
            <a:off x="8862284" y="3847401"/>
            <a:ext cx="7332733" cy="4124663"/>
          </a:xfrm>
          <a:custGeom>
            <a:rect b="b" l="l" r="r" t="t"/>
            <a:pathLst>
              <a:path extrusionOk="0" h="4124663" w="7332733">
                <a:moveTo>
                  <a:pt x="0" y="0"/>
                </a:moveTo>
                <a:lnTo>
                  <a:pt x="7332734" y="0"/>
                </a:lnTo>
                <a:lnTo>
                  <a:pt x="7332734" y="4124663"/>
                </a:lnTo>
                <a:lnTo>
                  <a:pt x="0" y="4124663"/>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 name="Google Shape;167;p10"/>
          <p:cNvSpPr txBox="1"/>
          <p:nvPr/>
        </p:nvSpPr>
        <p:spPr>
          <a:xfrm>
            <a:off x="7399821" y="866775"/>
            <a:ext cx="5532090" cy="2600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8000">
                <a:solidFill>
                  <a:srgbClr val="CB00DB"/>
                </a:solidFill>
                <a:latin typeface="Calibri"/>
                <a:ea typeface="Calibri"/>
                <a:cs typeface="Calibri"/>
                <a:sym typeface="Calibri"/>
              </a:rPr>
              <a:t>AI In Waste Minimization</a:t>
            </a:r>
            <a:endParaRPr/>
          </a:p>
        </p:txBody>
      </p:sp>
      <p:sp>
        <p:nvSpPr>
          <p:cNvPr id="168" name="Google Shape;168;p10"/>
          <p:cNvSpPr txBox="1"/>
          <p:nvPr/>
        </p:nvSpPr>
        <p:spPr>
          <a:xfrm>
            <a:off x="17259300" y="9191625"/>
            <a:ext cx="605400" cy="307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000">
                <a:solidFill>
                  <a:srgbClr val="000000"/>
                </a:solidFill>
                <a:latin typeface="Poppins"/>
                <a:ea typeface="Poppins"/>
                <a:cs typeface="Poppins"/>
                <a:sym typeface="Poppins"/>
              </a:rPr>
              <a:t>10</a:t>
            </a:r>
            <a:endParaRPr/>
          </a:p>
        </p:txBody>
      </p:sp>
      <p:sp>
        <p:nvSpPr>
          <p:cNvPr id="169" name="Google Shape;169;p10"/>
          <p:cNvSpPr txBox="1"/>
          <p:nvPr/>
        </p:nvSpPr>
        <p:spPr>
          <a:xfrm>
            <a:off x="9144000" y="8267339"/>
            <a:ext cx="7343775" cy="6889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4000">
                <a:solidFill>
                  <a:srgbClr val="216ECF"/>
                </a:solidFill>
                <a:latin typeface="Arial"/>
                <a:ea typeface="Arial"/>
                <a:cs typeface="Arial"/>
                <a:sym typeface="Arial"/>
              </a:rPr>
              <a:t>AI Driven Garbage Segregator</a:t>
            </a:r>
            <a:endParaRPr/>
          </a:p>
        </p:txBody>
      </p:sp>
      <p:sp>
        <p:nvSpPr>
          <p:cNvPr id="170" name="Google Shape;170;p10"/>
          <p:cNvSpPr txBox="1"/>
          <p:nvPr/>
        </p:nvSpPr>
        <p:spPr>
          <a:xfrm>
            <a:off x="2760440" y="8568265"/>
            <a:ext cx="3584823" cy="68897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4000">
                <a:solidFill>
                  <a:srgbClr val="216ECF"/>
                </a:solidFill>
                <a:latin typeface="Arial"/>
                <a:ea typeface="Arial"/>
                <a:cs typeface="Arial"/>
                <a:sym typeface="Arial"/>
              </a:rPr>
              <a:t>Smart Dustbin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 name="Google Shape;176;p11"/>
          <p:cNvSpPr/>
          <p:nvPr/>
        </p:nvSpPr>
        <p:spPr>
          <a:xfrm>
            <a:off x="10363302" y="3469041"/>
            <a:ext cx="7391600" cy="4157775"/>
          </a:xfrm>
          <a:custGeom>
            <a:rect b="b" l="l" r="r" t="t"/>
            <a:pathLst>
              <a:path extrusionOk="0" h="4157775" w="7391600">
                <a:moveTo>
                  <a:pt x="0" y="0"/>
                </a:moveTo>
                <a:lnTo>
                  <a:pt x="7391600" y="0"/>
                </a:lnTo>
                <a:lnTo>
                  <a:pt x="7391600" y="4157775"/>
                </a:lnTo>
                <a:lnTo>
                  <a:pt x="0" y="415777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 name="Google Shape;177;p11"/>
          <p:cNvSpPr txBox="1"/>
          <p:nvPr/>
        </p:nvSpPr>
        <p:spPr>
          <a:xfrm>
            <a:off x="7399821" y="866775"/>
            <a:ext cx="6810922" cy="13811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8000">
                <a:solidFill>
                  <a:srgbClr val="CB00DB"/>
                </a:solidFill>
                <a:latin typeface="Calibri"/>
                <a:ea typeface="Calibri"/>
                <a:cs typeface="Calibri"/>
                <a:sym typeface="Calibri"/>
              </a:rPr>
              <a:t>Smart Dustbin</a:t>
            </a:r>
            <a:endParaRPr/>
          </a:p>
        </p:txBody>
      </p:sp>
      <p:sp>
        <p:nvSpPr>
          <p:cNvPr id="178" name="Google Shape;178;p11"/>
          <p:cNvSpPr txBox="1"/>
          <p:nvPr/>
        </p:nvSpPr>
        <p:spPr>
          <a:xfrm>
            <a:off x="17259300" y="9191625"/>
            <a:ext cx="605400" cy="307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000">
                <a:solidFill>
                  <a:srgbClr val="000000"/>
                </a:solidFill>
                <a:latin typeface="Poppins"/>
                <a:ea typeface="Poppins"/>
                <a:cs typeface="Poppins"/>
                <a:sym typeface="Poppins"/>
              </a:rPr>
              <a:t>11</a:t>
            </a:r>
            <a:endParaRPr/>
          </a:p>
        </p:txBody>
      </p:sp>
      <p:sp>
        <p:nvSpPr>
          <p:cNvPr id="179" name="Google Shape;179;p11"/>
          <p:cNvSpPr txBox="1"/>
          <p:nvPr/>
        </p:nvSpPr>
        <p:spPr>
          <a:xfrm>
            <a:off x="950044" y="2105025"/>
            <a:ext cx="2873127" cy="901687"/>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5000">
                <a:solidFill>
                  <a:srgbClr val="CB00DB"/>
                </a:solidFill>
                <a:latin typeface="Poppins"/>
                <a:ea typeface="Poppins"/>
                <a:cs typeface="Poppins"/>
                <a:sym typeface="Poppins"/>
              </a:rPr>
              <a:t>Features</a:t>
            </a:r>
            <a:endParaRPr/>
          </a:p>
        </p:txBody>
      </p:sp>
      <p:sp>
        <p:nvSpPr>
          <p:cNvPr id="180" name="Google Shape;180;p11"/>
          <p:cNvSpPr txBox="1"/>
          <p:nvPr/>
        </p:nvSpPr>
        <p:spPr>
          <a:xfrm>
            <a:off x="1028700" y="3931690"/>
            <a:ext cx="9099384" cy="3453493"/>
          </a:xfrm>
          <a:prstGeom prst="rect">
            <a:avLst/>
          </a:prstGeom>
          <a:noFill/>
          <a:ln>
            <a:noFill/>
          </a:ln>
        </p:spPr>
        <p:txBody>
          <a:bodyPr anchorCtr="0" anchor="t" bIns="0" lIns="0" spcFirstLastPara="1" rIns="0" wrap="square" tIns="0">
            <a:spAutoFit/>
          </a:bodyPr>
          <a:lstStyle/>
          <a:p>
            <a:pPr indent="-302603" lvl="1" marL="605206" marR="0" rtl="0" algn="l">
              <a:lnSpc>
                <a:spcPct val="139992"/>
              </a:lnSpc>
              <a:spcBef>
                <a:spcPts val="0"/>
              </a:spcBef>
              <a:spcAft>
                <a:spcPts val="0"/>
              </a:spcAft>
              <a:buClr>
                <a:srgbClr val="000000"/>
              </a:buClr>
              <a:buSzPts val="2803"/>
              <a:buFont typeface="Arial"/>
              <a:buChar char="•"/>
            </a:pPr>
            <a:r>
              <a:rPr b="0" i="0" lang="en-US" sz="2803" u="none" cap="none" strike="noStrike">
                <a:solidFill>
                  <a:srgbClr val="000000"/>
                </a:solidFill>
                <a:latin typeface="Poppins"/>
                <a:ea typeface="Poppins"/>
                <a:cs typeface="Poppins"/>
                <a:sym typeface="Poppins"/>
              </a:rPr>
              <a:t>Sensor Integration</a:t>
            </a:r>
            <a:endParaRPr/>
          </a:p>
          <a:p>
            <a:pPr indent="-302603" lvl="1" marL="605206" marR="0" rtl="0" algn="l">
              <a:lnSpc>
                <a:spcPct val="139992"/>
              </a:lnSpc>
              <a:spcBef>
                <a:spcPts val="0"/>
              </a:spcBef>
              <a:spcAft>
                <a:spcPts val="0"/>
              </a:spcAft>
              <a:buClr>
                <a:srgbClr val="000000"/>
              </a:buClr>
              <a:buSzPts val="2803"/>
              <a:buFont typeface="Arial"/>
              <a:buChar char="•"/>
            </a:pPr>
            <a:r>
              <a:rPr b="0" i="0" lang="en-US" sz="2803" u="none" cap="none" strike="noStrike">
                <a:solidFill>
                  <a:srgbClr val="000000"/>
                </a:solidFill>
                <a:latin typeface="Poppins"/>
                <a:ea typeface="Poppins"/>
                <a:cs typeface="Poppins"/>
                <a:sym typeface="Poppins"/>
              </a:rPr>
              <a:t> Smart Fill-Level Monitoring</a:t>
            </a:r>
            <a:endParaRPr/>
          </a:p>
          <a:p>
            <a:pPr indent="-302603" lvl="1" marL="605206" marR="0" rtl="0" algn="l">
              <a:lnSpc>
                <a:spcPct val="139992"/>
              </a:lnSpc>
              <a:spcBef>
                <a:spcPts val="0"/>
              </a:spcBef>
              <a:spcAft>
                <a:spcPts val="0"/>
              </a:spcAft>
              <a:buClr>
                <a:srgbClr val="000000"/>
              </a:buClr>
              <a:buSzPts val="2803"/>
              <a:buFont typeface="Arial"/>
              <a:buChar char="•"/>
            </a:pPr>
            <a:r>
              <a:rPr b="0" i="0" lang="en-US" sz="2803" u="none" cap="none" strike="noStrike">
                <a:solidFill>
                  <a:srgbClr val="000000"/>
                </a:solidFill>
                <a:latin typeface="Poppins"/>
                <a:ea typeface="Poppins"/>
                <a:cs typeface="Poppins"/>
                <a:sym typeface="Poppins"/>
              </a:rPr>
              <a:t> Automated Compaction &amp; Volume Reduction</a:t>
            </a:r>
            <a:endParaRPr/>
          </a:p>
          <a:p>
            <a:pPr indent="-302603" lvl="1" marL="605206" marR="0" rtl="0" algn="l">
              <a:lnSpc>
                <a:spcPct val="139992"/>
              </a:lnSpc>
              <a:spcBef>
                <a:spcPts val="0"/>
              </a:spcBef>
              <a:spcAft>
                <a:spcPts val="0"/>
              </a:spcAft>
              <a:buClr>
                <a:srgbClr val="000000"/>
              </a:buClr>
              <a:buSzPts val="2803"/>
              <a:buFont typeface="Arial"/>
              <a:buChar char="•"/>
            </a:pPr>
            <a:r>
              <a:rPr b="0" i="0" lang="en-US" sz="2803" u="none" cap="none" strike="noStrike">
                <a:solidFill>
                  <a:srgbClr val="000000"/>
                </a:solidFill>
                <a:latin typeface="Poppins"/>
                <a:ea typeface="Poppins"/>
                <a:cs typeface="Poppins"/>
                <a:sym typeface="Poppins"/>
              </a:rPr>
              <a:t>Energy Efficiency &amp; Sustainability</a:t>
            </a:r>
            <a:endParaRPr/>
          </a:p>
          <a:p>
            <a:pPr indent="-302603" lvl="1" marL="605206" marR="0" rtl="0" algn="l">
              <a:lnSpc>
                <a:spcPct val="139992"/>
              </a:lnSpc>
              <a:spcBef>
                <a:spcPts val="0"/>
              </a:spcBef>
              <a:spcAft>
                <a:spcPts val="0"/>
              </a:spcAft>
              <a:buClr>
                <a:srgbClr val="000000"/>
              </a:buClr>
              <a:buSzPts val="2803"/>
              <a:buFont typeface="Arial"/>
              <a:buChar char="•"/>
            </a:pPr>
            <a:r>
              <a:rPr b="0" i="0" lang="en-US" sz="2803" u="none" cap="none" strike="noStrike">
                <a:solidFill>
                  <a:srgbClr val="000000"/>
                </a:solidFill>
                <a:latin typeface="Poppins"/>
                <a:ea typeface="Poppins"/>
                <a:cs typeface="Poppins"/>
                <a:sym typeface="Poppins"/>
              </a:rPr>
              <a:t>IoT &amp; Real-Time Alerts</a:t>
            </a:r>
            <a:endParaRPr/>
          </a:p>
          <a:p>
            <a:pPr indent="-302603" lvl="1" marL="605206" marR="0" rtl="0" algn="l">
              <a:lnSpc>
                <a:spcPct val="139992"/>
              </a:lnSpc>
              <a:spcBef>
                <a:spcPts val="0"/>
              </a:spcBef>
              <a:spcAft>
                <a:spcPts val="0"/>
              </a:spcAft>
              <a:buClr>
                <a:srgbClr val="000000"/>
              </a:buClr>
              <a:buSzPts val="2803"/>
              <a:buFont typeface="Arial"/>
              <a:buChar char="•"/>
            </a:pPr>
            <a:r>
              <a:rPr b="0" i="0" lang="en-US" sz="2803" u="none" cap="none" strike="noStrike">
                <a:solidFill>
                  <a:srgbClr val="000000"/>
                </a:solidFill>
                <a:latin typeface="Poppins"/>
                <a:ea typeface="Poppins"/>
                <a:cs typeface="Poppins"/>
                <a:sym typeface="Poppins"/>
              </a:rPr>
              <a:t>Efficient Motor Control</a:t>
            </a:r>
            <a:endParaRPr/>
          </a:p>
          <a:p>
            <a:pPr indent="0" lvl="0" marL="0" marR="0" rtl="0" algn="l">
              <a:lnSpc>
                <a:spcPct val="139992"/>
              </a:lnSpc>
              <a:spcBef>
                <a:spcPts val="0"/>
              </a:spcBef>
              <a:spcAft>
                <a:spcPts val="0"/>
              </a:spcAft>
              <a:buNone/>
            </a:pPr>
            <a:r>
              <a:t/>
            </a:r>
            <a:endParaRPr sz="2803">
              <a:solidFill>
                <a:srgbClr val="000000"/>
              </a:solidFill>
              <a:latin typeface="Poppins"/>
              <a:ea typeface="Poppins"/>
              <a:cs typeface="Poppins"/>
              <a:sym typeface="Poppins"/>
            </a:endParaRPr>
          </a:p>
        </p:txBody>
      </p:sp>
      <p:sp>
        <p:nvSpPr>
          <p:cNvPr id="181" name="Google Shape;181;p11"/>
          <p:cNvSpPr txBox="1"/>
          <p:nvPr/>
        </p:nvSpPr>
        <p:spPr>
          <a:xfrm>
            <a:off x="1161529" y="8189828"/>
            <a:ext cx="16320343" cy="44831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2600">
                <a:solidFill>
                  <a:srgbClr val="216ECF"/>
                </a:solidFill>
                <a:latin typeface="Arial"/>
                <a:ea typeface="Arial"/>
                <a:cs typeface="Arial"/>
                <a:sym typeface="Arial"/>
              </a:rPr>
              <a:t>Working Process: Sensor detection → Data processing → Automated lid operation → Data transmission.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 name="Google Shape;187;p12"/>
          <p:cNvSpPr/>
          <p:nvPr/>
        </p:nvSpPr>
        <p:spPr>
          <a:xfrm>
            <a:off x="1028700" y="2692253"/>
            <a:ext cx="7206418" cy="6716860"/>
          </a:xfrm>
          <a:custGeom>
            <a:rect b="b" l="l" r="r" t="t"/>
            <a:pathLst>
              <a:path extrusionOk="0" h="6716860" w="7206418">
                <a:moveTo>
                  <a:pt x="0" y="0"/>
                </a:moveTo>
                <a:lnTo>
                  <a:pt x="7206418" y="0"/>
                </a:lnTo>
                <a:lnTo>
                  <a:pt x="7206418" y="6716859"/>
                </a:lnTo>
                <a:lnTo>
                  <a:pt x="0" y="6716859"/>
                </a:lnTo>
                <a:lnTo>
                  <a:pt x="0" y="0"/>
                </a:lnTo>
                <a:close/>
              </a:path>
            </a:pathLst>
          </a:custGeom>
          <a:blipFill rotWithShape="1">
            <a:blip r:embed="rId4">
              <a:alphaModFix/>
            </a:blip>
            <a:stretch>
              <a:fillRect b="-3643" l="0" r="0" t="-3643"/>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 name="Google Shape;188;p12"/>
          <p:cNvSpPr/>
          <p:nvPr/>
        </p:nvSpPr>
        <p:spPr>
          <a:xfrm>
            <a:off x="9645160" y="3793641"/>
            <a:ext cx="7033942" cy="4514084"/>
          </a:xfrm>
          <a:custGeom>
            <a:rect b="b" l="l" r="r" t="t"/>
            <a:pathLst>
              <a:path extrusionOk="0" h="4514084" w="7033942">
                <a:moveTo>
                  <a:pt x="0" y="0"/>
                </a:moveTo>
                <a:lnTo>
                  <a:pt x="7033942" y="0"/>
                </a:lnTo>
                <a:lnTo>
                  <a:pt x="7033942" y="4514084"/>
                </a:lnTo>
                <a:lnTo>
                  <a:pt x="0" y="4514084"/>
                </a:lnTo>
                <a:lnTo>
                  <a:pt x="0" y="0"/>
                </a:lnTo>
                <a:close/>
              </a:path>
            </a:pathLst>
          </a:custGeom>
          <a:blipFill rotWithShape="1">
            <a:blip r:embed="rId5">
              <a:alphaModFix/>
            </a:blip>
            <a:stretch>
              <a:fillRect b="-125362" l="0" r="0" t="-1208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 name="Google Shape;189;p12"/>
          <p:cNvSpPr txBox="1"/>
          <p:nvPr/>
        </p:nvSpPr>
        <p:spPr>
          <a:xfrm>
            <a:off x="7399821" y="866775"/>
            <a:ext cx="6810922" cy="13811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8000">
                <a:solidFill>
                  <a:srgbClr val="CB00DB"/>
                </a:solidFill>
                <a:latin typeface="Calibri"/>
                <a:ea typeface="Calibri"/>
                <a:cs typeface="Calibri"/>
                <a:sym typeface="Calibri"/>
              </a:rPr>
              <a:t>Smart Dustbin</a:t>
            </a:r>
            <a:endParaRPr/>
          </a:p>
        </p:txBody>
      </p:sp>
      <p:sp>
        <p:nvSpPr>
          <p:cNvPr id="190" name="Google Shape;190;p12"/>
          <p:cNvSpPr txBox="1"/>
          <p:nvPr/>
        </p:nvSpPr>
        <p:spPr>
          <a:xfrm>
            <a:off x="17259300" y="9191625"/>
            <a:ext cx="690000" cy="307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000">
                <a:solidFill>
                  <a:srgbClr val="000000"/>
                </a:solidFill>
                <a:latin typeface="Poppins"/>
                <a:ea typeface="Poppins"/>
                <a:cs typeface="Poppins"/>
                <a:sym typeface="Poppins"/>
              </a:rPr>
              <a:t>12</a:t>
            </a:r>
            <a:endParaRPr/>
          </a:p>
        </p:txBody>
      </p:sp>
      <p:sp>
        <p:nvSpPr>
          <p:cNvPr id="191" name="Google Shape;191;p12"/>
          <p:cNvSpPr txBox="1"/>
          <p:nvPr/>
        </p:nvSpPr>
        <p:spPr>
          <a:xfrm>
            <a:off x="553026" y="1495425"/>
            <a:ext cx="5841128" cy="901687"/>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5000">
                <a:solidFill>
                  <a:srgbClr val="216ECF"/>
                </a:solidFill>
                <a:latin typeface="Poppins"/>
                <a:ea typeface="Poppins"/>
                <a:cs typeface="Poppins"/>
                <a:sym typeface="Poppins"/>
              </a:rPr>
              <a:t>Working Process</a:t>
            </a:r>
            <a:endParaRPr/>
          </a:p>
        </p:txBody>
      </p:sp>
      <p:sp>
        <p:nvSpPr>
          <p:cNvPr id="192" name="Google Shape;192;p12"/>
          <p:cNvSpPr txBox="1"/>
          <p:nvPr/>
        </p:nvSpPr>
        <p:spPr>
          <a:xfrm>
            <a:off x="8923705" y="2597003"/>
            <a:ext cx="9121008" cy="887095"/>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lang="en-US" sz="5199">
                <a:solidFill>
                  <a:srgbClr val="216ECF"/>
                </a:solidFill>
                <a:latin typeface="Arial"/>
                <a:ea typeface="Arial"/>
                <a:cs typeface="Arial"/>
                <a:sym typeface="Arial"/>
              </a:rPr>
              <a:t>Costing &amp; Components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 name="Google Shape;198;p13"/>
          <p:cNvSpPr/>
          <p:nvPr/>
        </p:nvSpPr>
        <p:spPr>
          <a:xfrm>
            <a:off x="8311599" y="2749030"/>
            <a:ext cx="9104492" cy="5399175"/>
          </a:xfrm>
          <a:custGeom>
            <a:rect b="b" l="l" r="r" t="t"/>
            <a:pathLst>
              <a:path extrusionOk="0" h="5399175" w="9104492">
                <a:moveTo>
                  <a:pt x="0" y="0"/>
                </a:moveTo>
                <a:lnTo>
                  <a:pt x="9104491" y="0"/>
                </a:lnTo>
                <a:lnTo>
                  <a:pt x="9104491" y="5399175"/>
                </a:lnTo>
                <a:lnTo>
                  <a:pt x="0" y="539917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 name="Google Shape;199;p13"/>
          <p:cNvSpPr txBox="1"/>
          <p:nvPr/>
        </p:nvSpPr>
        <p:spPr>
          <a:xfrm>
            <a:off x="7399821" y="866775"/>
            <a:ext cx="6810922" cy="13811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8000">
                <a:solidFill>
                  <a:srgbClr val="CB00DB"/>
                </a:solidFill>
                <a:latin typeface="Calibri"/>
                <a:ea typeface="Calibri"/>
                <a:cs typeface="Calibri"/>
                <a:sym typeface="Calibri"/>
              </a:rPr>
              <a:t>Smart Dustbin</a:t>
            </a:r>
            <a:endParaRPr/>
          </a:p>
        </p:txBody>
      </p:sp>
      <p:sp>
        <p:nvSpPr>
          <p:cNvPr id="200" name="Google Shape;200;p13"/>
          <p:cNvSpPr txBox="1"/>
          <p:nvPr/>
        </p:nvSpPr>
        <p:spPr>
          <a:xfrm>
            <a:off x="17259300" y="9191625"/>
            <a:ext cx="669000" cy="307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000">
                <a:solidFill>
                  <a:srgbClr val="000000"/>
                </a:solidFill>
                <a:latin typeface="Poppins"/>
                <a:ea typeface="Poppins"/>
                <a:cs typeface="Poppins"/>
                <a:sym typeface="Poppins"/>
              </a:rPr>
              <a:t>13</a:t>
            </a:r>
            <a:endParaRPr/>
          </a:p>
        </p:txBody>
      </p:sp>
      <p:sp>
        <p:nvSpPr>
          <p:cNvPr id="201" name="Google Shape;201;p13"/>
          <p:cNvSpPr txBox="1"/>
          <p:nvPr/>
        </p:nvSpPr>
        <p:spPr>
          <a:xfrm>
            <a:off x="820004" y="1725619"/>
            <a:ext cx="5841128" cy="901687"/>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5000">
                <a:solidFill>
                  <a:srgbClr val="CB00DB"/>
                </a:solidFill>
                <a:latin typeface="Poppins"/>
                <a:ea typeface="Poppins"/>
                <a:cs typeface="Poppins"/>
                <a:sym typeface="Poppins"/>
              </a:rPr>
              <a:t>Working Process</a:t>
            </a:r>
            <a:endParaRPr/>
          </a:p>
        </p:txBody>
      </p:sp>
      <p:sp>
        <p:nvSpPr>
          <p:cNvPr id="202" name="Google Shape;202;p13"/>
          <p:cNvSpPr txBox="1"/>
          <p:nvPr/>
        </p:nvSpPr>
        <p:spPr>
          <a:xfrm>
            <a:off x="820004" y="3337866"/>
            <a:ext cx="6963559" cy="2641519"/>
          </a:xfrm>
          <a:prstGeom prst="rect">
            <a:avLst/>
          </a:prstGeom>
          <a:noFill/>
          <a:ln>
            <a:noFill/>
          </a:ln>
        </p:spPr>
        <p:txBody>
          <a:bodyPr anchorCtr="0" anchor="t" bIns="0" lIns="0" spcFirstLastPara="1" rIns="0" wrap="square" tIns="0">
            <a:spAutoFit/>
          </a:bodyPr>
          <a:lstStyle/>
          <a:p>
            <a:pPr indent="0" lvl="0" marL="0" marR="0" rtl="0" algn="l">
              <a:lnSpc>
                <a:spcPct val="139992"/>
              </a:lnSpc>
              <a:spcBef>
                <a:spcPts val="0"/>
              </a:spcBef>
              <a:spcAft>
                <a:spcPts val="0"/>
              </a:spcAft>
              <a:buNone/>
            </a:pPr>
            <a:r>
              <a:rPr b="1" lang="en-US" sz="2503">
                <a:solidFill>
                  <a:srgbClr val="000000"/>
                </a:solidFill>
                <a:latin typeface="Poppins"/>
                <a:ea typeface="Poppins"/>
                <a:cs typeface="Poppins"/>
                <a:sym typeface="Poppins"/>
              </a:rPr>
              <a:t>1. Sensor Integration &amp; Data Collection:</a:t>
            </a:r>
            <a:endParaRPr/>
          </a:p>
          <a:p>
            <a:pPr indent="0" lvl="0" marL="0" marR="0" rtl="0" algn="l">
              <a:lnSpc>
                <a:spcPct val="139992"/>
              </a:lnSpc>
              <a:spcBef>
                <a:spcPts val="0"/>
              </a:spcBef>
              <a:spcAft>
                <a:spcPts val="0"/>
              </a:spcAft>
              <a:buNone/>
            </a:pPr>
            <a:r>
              <a:rPr lang="en-US" sz="2503">
                <a:solidFill>
                  <a:srgbClr val="000000"/>
                </a:solidFill>
                <a:latin typeface="Poppins"/>
                <a:ea typeface="Poppins"/>
                <a:cs typeface="Poppins"/>
                <a:sym typeface="Poppins"/>
              </a:rPr>
              <a:t> Fill-Level Sensor (Ultrasonic/Weight) → Monitors waste volume Motion Sensor → Detects user presence Waste Type Sensor (Optional Camera/ML) → Identifies material  </a:t>
            </a:r>
            <a:endParaRPr/>
          </a:p>
        </p:txBody>
      </p:sp>
      <p:sp>
        <p:nvSpPr>
          <p:cNvPr id="203" name="Google Shape;203;p13"/>
          <p:cNvSpPr txBox="1"/>
          <p:nvPr/>
        </p:nvSpPr>
        <p:spPr>
          <a:xfrm>
            <a:off x="820004" y="6472199"/>
            <a:ext cx="6963559" cy="1327069"/>
          </a:xfrm>
          <a:prstGeom prst="rect">
            <a:avLst/>
          </a:prstGeom>
          <a:noFill/>
          <a:ln>
            <a:noFill/>
          </a:ln>
        </p:spPr>
        <p:txBody>
          <a:bodyPr anchorCtr="0" anchor="t" bIns="0" lIns="0" spcFirstLastPara="1" rIns="0" wrap="square" tIns="0">
            <a:spAutoFit/>
          </a:bodyPr>
          <a:lstStyle/>
          <a:p>
            <a:pPr indent="0" lvl="0" marL="0" marR="0" rtl="0" algn="l">
              <a:lnSpc>
                <a:spcPct val="139992"/>
              </a:lnSpc>
              <a:spcBef>
                <a:spcPts val="0"/>
              </a:spcBef>
              <a:spcAft>
                <a:spcPts val="0"/>
              </a:spcAft>
              <a:buNone/>
            </a:pPr>
            <a:r>
              <a:rPr b="1" lang="en-US" sz="2503">
                <a:solidFill>
                  <a:srgbClr val="000000"/>
                </a:solidFill>
                <a:latin typeface="Poppins"/>
                <a:ea typeface="Poppins"/>
                <a:cs typeface="Poppins"/>
                <a:sym typeface="Poppins"/>
              </a:rPr>
              <a:t>2. Smart Fill-Level Monitoring:</a:t>
            </a:r>
            <a:endParaRPr/>
          </a:p>
          <a:p>
            <a:pPr indent="0" lvl="0" marL="0" marR="0" rtl="0" algn="l">
              <a:lnSpc>
                <a:spcPct val="139992"/>
              </a:lnSpc>
              <a:spcBef>
                <a:spcPts val="0"/>
              </a:spcBef>
              <a:spcAft>
                <a:spcPts val="0"/>
              </a:spcAft>
              <a:buNone/>
            </a:pPr>
            <a:r>
              <a:rPr lang="en-US" sz="2503">
                <a:solidFill>
                  <a:srgbClr val="000000"/>
                </a:solidFill>
                <a:latin typeface="Poppins"/>
                <a:ea typeface="Poppins"/>
                <a:cs typeface="Poppins"/>
                <a:sym typeface="Poppins"/>
              </a:rPr>
              <a:t> If bin ≥80% full → Trigger Auto-Compaction If bin ≤80% full → Return to standby mode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 name="Google Shape;209;p14"/>
          <p:cNvSpPr/>
          <p:nvPr/>
        </p:nvSpPr>
        <p:spPr>
          <a:xfrm>
            <a:off x="8311599" y="2749030"/>
            <a:ext cx="9104492" cy="5399175"/>
          </a:xfrm>
          <a:custGeom>
            <a:rect b="b" l="l" r="r" t="t"/>
            <a:pathLst>
              <a:path extrusionOk="0" h="5399175" w="9104492">
                <a:moveTo>
                  <a:pt x="0" y="0"/>
                </a:moveTo>
                <a:lnTo>
                  <a:pt x="9104491" y="0"/>
                </a:lnTo>
                <a:lnTo>
                  <a:pt x="9104491" y="5399175"/>
                </a:lnTo>
                <a:lnTo>
                  <a:pt x="0" y="539917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 name="Google Shape;210;p14"/>
          <p:cNvSpPr txBox="1"/>
          <p:nvPr/>
        </p:nvSpPr>
        <p:spPr>
          <a:xfrm>
            <a:off x="7399821" y="866775"/>
            <a:ext cx="6810922" cy="13811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8000">
                <a:solidFill>
                  <a:srgbClr val="CB00DB"/>
                </a:solidFill>
                <a:latin typeface="Calibri"/>
                <a:ea typeface="Calibri"/>
                <a:cs typeface="Calibri"/>
                <a:sym typeface="Calibri"/>
              </a:rPr>
              <a:t>Smart Dustbin</a:t>
            </a:r>
            <a:endParaRPr/>
          </a:p>
        </p:txBody>
      </p:sp>
      <p:sp>
        <p:nvSpPr>
          <p:cNvPr id="211" name="Google Shape;211;p14"/>
          <p:cNvSpPr txBox="1"/>
          <p:nvPr/>
        </p:nvSpPr>
        <p:spPr>
          <a:xfrm>
            <a:off x="17259300" y="9191625"/>
            <a:ext cx="605400" cy="307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000">
                <a:solidFill>
                  <a:srgbClr val="000000"/>
                </a:solidFill>
                <a:latin typeface="Poppins"/>
                <a:ea typeface="Poppins"/>
                <a:cs typeface="Poppins"/>
                <a:sym typeface="Poppins"/>
              </a:rPr>
              <a:t>14</a:t>
            </a:r>
            <a:endParaRPr/>
          </a:p>
        </p:txBody>
      </p:sp>
      <p:sp>
        <p:nvSpPr>
          <p:cNvPr id="212" name="Google Shape;212;p14"/>
          <p:cNvSpPr txBox="1"/>
          <p:nvPr/>
        </p:nvSpPr>
        <p:spPr>
          <a:xfrm>
            <a:off x="820004" y="1725619"/>
            <a:ext cx="5841128" cy="901687"/>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5000">
                <a:solidFill>
                  <a:srgbClr val="CB00DB"/>
                </a:solidFill>
                <a:latin typeface="Poppins"/>
                <a:ea typeface="Poppins"/>
                <a:cs typeface="Poppins"/>
                <a:sym typeface="Poppins"/>
              </a:rPr>
              <a:t>Working Process</a:t>
            </a:r>
            <a:endParaRPr/>
          </a:p>
        </p:txBody>
      </p:sp>
      <p:sp>
        <p:nvSpPr>
          <p:cNvPr id="213" name="Google Shape;213;p14"/>
          <p:cNvSpPr txBox="1"/>
          <p:nvPr/>
        </p:nvSpPr>
        <p:spPr>
          <a:xfrm>
            <a:off x="813896" y="2840580"/>
            <a:ext cx="6585925" cy="2697446"/>
          </a:xfrm>
          <a:prstGeom prst="rect">
            <a:avLst/>
          </a:prstGeom>
          <a:noFill/>
          <a:ln>
            <a:noFill/>
          </a:ln>
        </p:spPr>
        <p:txBody>
          <a:bodyPr anchorCtr="0" anchor="t" bIns="0" lIns="0" spcFirstLastPara="1" rIns="0" wrap="square" tIns="0">
            <a:spAutoFit/>
          </a:bodyPr>
          <a:lstStyle/>
          <a:p>
            <a:pPr indent="0" lvl="0" marL="0" marR="0" rtl="0" algn="l">
              <a:lnSpc>
                <a:spcPct val="139984"/>
              </a:lnSpc>
              <a:spcBef>
                <a:spcPts val="0"/>
              </a:spcBef>
              <a:spcAft>
                <a:spcPts val="0"/>
              </a:spcAft>
              <a:buNone/>
            </a:pPr>
            <a:r>
              <a:rPr b="1" lang="en-US" sz="2551">
                <a:solidFill>
                  <a:srgbClr val="000000"/>
                </a:solidFill>
                <a:latin typeface="Poppins"/>
                <a:ea typeface="Poppins"/>
                <a:cs typeface="Poppins"/>
                <a:sym typeface="Poppins"/>
              </a:rPr>
              <a:t>3. Smart Fill-Level Monitoring:</a:t>
            </a:r>
            <a:endParaRPr/>
          </a:p>
          <a:p>
            <a:pPr indent="-275417" lvl="1" marL="550833" marR="0" rtl="0" algn="l">
              <a:lnSpc>
                <a:spcPct val="139984"/>
              </a:lnSpc>
              <a:spcBef>
                <a:spcPts val="0"/>
              </a:spcBef>
              <a:spcAft>
                <a:spcPts val="0"/>
              </a:spcAft>
              <a:buClr>
                <a:srgbClr val="000000"/>
              </a:buClr>
              <a:buSzPts val="2551"/>
              <a:buFont typeface="Arial"/>
              <a:buChar char="•"/>
            </a:pPr>
            <a:r>
              <a:rPr b="0" i="0" lang="en-US" sz="2551" u="none" cap="none" strike="noStrike">
                <a:solidFill>
                  <a:srgbClr val="000000"/>
                </a:solidFill>
                <a:latin typeface="Poppins"/>
                <a:ea typeface="Poppins"/>
                <a:cs typeface="Poppins"/>
                <a:sym typeface="Poppins"/>
              </a:rPr>
              <a:t>If bin ≥80% full → Trigger Auto-Compaction</a:t>
            </a:r>
            <a:endParaRPr/>
          </a:p>
          <a:p>
            <a:pPr indent="-275417" lvl="1" marL="550833" marR="0" rtl="0" algn="l">
              <a:lnSpc>
                <a:spcPct val="139984"/>
              </a:lnSpc>
              <a:spcBef>
                <a:spcPts val="0"/>
              </a:spcBef>
              <a:spcAft>
                <a:spcPts val="0"/>
              </a:spcAft>
              <a:buClr>
                <a:srgbClr val="000000"/>
              </a:buClr>
              <a:buSzPts val="2551"/>
              <a:buFont typeface="Arial"/>
              <a:buChar char="•"/>
            </a:pPr>
            <a:r>
              <a:rPr b="0" i="0" lang="en-US" sz="2551" u="none" cap="none" strike="noStrike">
                <a:solidFill>
                  <a:srgbClr val="000000"/>
                </a:solidFill>
                <a:latin typeface="Poppins"/>
                <a:ea typeface="Poppins"/>
                <a:cs typeface="Poppins"/>
                <a:sym typeface="Poppins"/>
              </a:rPr>
              <a:t>If bin ≤80% full → Return to standby mode</a:t>
            </a:r>
            <a:endParaRPr/>
          </a:p>
          <a:p>
            <a:pPr indent="0" lvl="0" marL="0" marR="0" rtl="0" algn="l">
              <a:lnSpc>
                <a:spcPct val="139984"/>
              </a:lnSpc>
              <a:spcBef>
                <a:spcPts val="0"/>
              </a:spcBef>
              <a:spcAft>
                <a:spcPts val="0"/>
              </a:spcAft>
              <a:buNone/>
            </a:pPr>
            <a:r>
              <a:t/>
            </a:r>
            <a:endParaRPr sz="2551">
              <a:solidFill>
                <a:srgbClr val="000000"/>
              </a:solidFill>
              <a:latin typeface="Poppins"/>
              <a:ea typeface="Poppins"/>
              <a:cs typeface="Poppins"/>
              <a:sym typeface="Poppins"/>
            </a:endParaRPr>
          </a:p>
        </p:txBody>
      </p:sp>
      <p:sp>
        <p:nvSpPr>
          <p:cNvPr id="214" name="Google Shape;214;p14"/>
          <p:cNvSpPr txBox="1"/>
          <p:nvPr/>
        </p:nvSpPr>
        <p:spPr>
          <a:xfrm>
            <a:off x="590093" y="5747576"/>
            <a:ext cx="7487107" cy="3124573"/>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1" lang="en-US" sz="2467">
                <a:solidFill>
                  <a:srgbClr val="000000"/>
                </a:solidFill>
                <a:latin typeface="Poppins"/>
                <a:ea typeface="Poppins"/>
                <a:cs typeface="Poppins"/>
                <a:sym typeface="Poppins"/>
              </a:rPr>
              <a:t>4. Automated Compaction &amp; Volume Reduction:</a:t>
            </a:r>
            <a:endParaRPr/>
          </a:p>
          <a:p>
            <a:pPr indent="-266348" lvl="1" marL="532696" marR="0" rtl="0" algn="l">
              <a:lnSpc>
                <a:spcPct val="140008"/>
              </a:lnSpc>
              <a:spcBef>
                <a:spcPts val="0"/>
              </a:spcBef>
              <a:spcAft>
                <a:spcPts val="0"/>
              </a:spcAft>
              <a:buClr>
                <a:srgbClr val="000000"/>
              </a:buClr>
              <a:buSzPts val="2467"/>
              <a:buFont typeface="Arial"/>
              <a:buChar char="•"/>
            </a:pPr>
            <a:r>
              <a:rPr b="0" i="0" lang="en-US" sz="2467" u="none" cap="none" strike="noStrike">
                <a:solidFill>
                  <a:srgbClr val="000000"/>
                </a:solidFill>
                <a:latin typeface="Poppins"/>
                <a:ea typeface="Poppins"/>
                <a:cs typeface="Poppins"/>
                <a:sym typeface="Poppins"/>
              </a:rPr>
              <a:t>Compactor Motor Activates (if waste exceeds threshold)</a:t>
            </a:r>
            <a:endParaRPr/>
          </a:p>
          <a:p>
            <a:pPr indent="-266348" lvl="1" marL="532696" marR="0" rtl="0" algn="l">
              <a:lnSpc>
                <a:spcPct val="140008"/>
              </a:lnSpc>
              <a:spcBef>
                <a:spcPts val="0"/>
              </a:spcBef>
              <a:spcAft>
                <a:spcPts val="0"/>
              </a:spcAft>
              <a:buClr>
                <a:srgbClr val="000000"/>
              </a:buClr>
              <a:buSzPts val="2467"/>
              <a:buFont typeface="Arial"/>
              <a:buChar char="•"/>
            </a:pPr>
            <a:r>
              <a:rPr b="0" i="0" lang="en-US" sz="2467" u="none" cap="none" strike="noStrike">
                <a:solidFill>
                  <a:srgbClr val="000000"/>
                </a:solidFill>
                <a:latin typeface="Poppins"/>
                <a:ea typeface="Poppins"/>
                <a:cs typeface="Poppins"/>
                <a:sym typeface="Poppins"/>
              </a:rPr>
              <a:t>Solar-Powered Compaction (if enabled)</a:t>
            </a:r>
            <a:endParaRPr/>
          </a:p>
          <a:p>
            <a:pPr indent="-266348" lvl="1" marL="532696" marR="0" rtl="0" algn="l">
              <a:lnSpc>
                <a:spcPct val="140008"/>
              </a:lnSpc>
              <a:spcBef>
                <a:spcPts val="0"/>
              </a:spcBef>
              <a:spcAft>
                <a:spcPts val="0"/>
              </a:spcAft>
              <a:buClr>
                <a:srgbClr val="000000"/>
              </a:buClr>
              <a:buSzPts val="2467"/>
              <a:buFont typeface="Arial"/>
              <a:buChar char="•"/>
            </a:pPr>
            <a:r>
              <a:rPr b="0" i="0" lang="en-US" sz="2467" u="none" cap="none" strike="noStrike">
                <a:solidFill>
                  <a:srgbClr val="000000"/>
                </a:solidFill>
                <a:latin typeface="Poppins"/>
                <a:ea typeface="Poppins"/>
                <a:cs typeface="Poppins"/>
                <a:sym typeface="Poppins"/>
              </a:rPr>
              <a:t>Volume Reduced → Re-check Fill-Level</a:t>
            </a:r>
            <a:endParaRPr/>
          </a:p>
          <a:p>
            <a:pPr indent="0" lvl="0" marL="0" marR="0" rtl="0" algn="l">
              <a:lnSpc>
                <a:spcPct val="140008"/>
              </a:lnSpc>
              <a:spcBef>
                <a:spcPts val="0"/>
              </a:spcBef>
              <a:spcAft>
                <a:spcPts val="0"/>
              </a:spcAft>
              <a:buNone/>
            </a:pPr>
            <a:r>
              <a:t/>
            </a:r>
            <a:endParaRPr sz="2467">
              <a:solidFill>
                <a:srgbClr val="000000"/>
              </a:solidFill>
              <a:latin typeface="Poppins"/>
              <a:ea typeface="Poppins"/>
              <a:cs typeface="Poppins"/>
              <a:sym typeface="Poppi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5"/>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 name="Google Shape;220;p15"/>
          <p:cNvSpPr/>
          <p:nvPr/>
        </p:nvSpPr>
        <p:spPr>
          <a:xfrm>
            <a:off x="8311599" y="2749030"/>
            <a:ext cx="9104492" cy="5399175"/>
          </a:xfrm>
          <a:custGeom>
            <a:rect b="b" l="l" r="r" t="t"/>
            <a:pathLst>
              <a:path extrusionOk="0" h="5399175" w="9104492">
                <a:moveTo>
                  <a:pt x="0" y="0"/>
                </a:moveTo>
                <a:lnTo>
                  <a:pt x="9104491" y="0"/>
                </a:lnTo>
                <a:lnTo>
                  <a:pt x="9104491" y="5399175"/>
                </a:lnTo>
                <a:lnTo>
                  <a:pt x="0" y="539917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1" name="Google Shape;221;p15"/>
          <p:cNvSpPr txBox="1"/>
          <p:nvPr/>
        </p:nvSpPr>
        <p:spPr>
          <a:xfrm>
            <a:off x="7399821" y="866775"/>
            <a:ext cx="6810922" cy="13811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8000">
                <a:solidFill>
                  <a:srgbClr val="CB00DB"/>
                </a:solidFill>
                <a:latin typeface="Calibri"/>
                <a:ea typeface="Calibri"/>
                <a:cs typeface="Calibri"/>
                <a:sym typeface="Calibri"/>
              </a:rPr>
              <a:t>Smart Dustbin</a:t>
            </a:r>
            <a:endParaRPr/>
          </a:p>
        </p:txBody>
      </p:sp>
      <p:sp>
        <p:nvSpPr>
          <p:cNvPr id="222" name="Google Shape;222;p15"/>
          <p:cNvSpPr txBox="1"/>
          <p:nvPr/>
        </p:nvSpPr>
        <p:spPr>
          <a:xfrm>
            <a:off x="17259300" y="9191625"/>
            <a:ext cx="152400" cy="21907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000">
                <a:solidFill>
                  <a:srgbClr val="000000"/>
                </a:solidFill>
                <a:latin typeface="Poppins"/>
                <a:ea typeface="Poppins"/>
                <a:cs typeface="Poppins"/>
                <a:sym typeface="Poppins"/>
              </a:rPr>
              <a:t>15</a:t>
            </a:r>
            <a:endParaRPr/>
          </a:p>
        </p:txBody>
      </p:sp>
      <p:sp>
        <p:nvSpPr>
          <p:cNvPr id="223" name="Google Shape;223;p15"/>
          <p:cNvSpPr txBox="1"/>
          <p:nvPr/>
        </p:nvSpPr>
        <p:spPr>
          <a:xfrm>
            <a:off x="820004" y="1725619"/>
            <a:ext cx="5841128" cy="901687"/>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5000">
                <a:solidFill>
                  <a:srgbClr val="CB00DB"/>
                </a:solidFill>
                <a:latin typeface="Poppins"/>
                <a:ea typeface="Poppins"/>
                <a:cs typeface="Poppins"/>
                <a:sym typeface="Poppins"/>
              </a:rPr>
              <a:t>Working Process</a:t>
            </a:r>
            <a:endParaRPr/>
          </a:p>
        </p:txBody>
      </p:sp>
      <p:sp>
        <p:nvSpPr>
          <p:cNvPr id="224" name="Google Shape;224;p15"/>
          <p:cNvSpPr txBox="1"/>
          <p:nvPr/>
        </p:nvSpPr>
        <p:spPr>
          <a:xfrm>
            <a:off x="1028700" y="2850105"/>
            <a:ext cx="7034991" cy="3370218"/>
          </a:xfrm>
          <a:prstGeom prst="rect">
            <a:avLst/>
          </a:prstGeom>
          <a:noFill/>
          <a:ln>
            <a:noFill/>
          </a:ln>
        </p:spPr>
        <p:txBody>
          <a:bodyPr anchorCtr="0" anchor="t" bIns="0" lIns="0" spcFirstLastPara="1" rIns="0" wrap="square" tIns="0">
            <a:spAutoFit/>
          </a:bodyPr>
          <a:lstStyle/>
          <a:p>
            <a:pPr indent="0" lvl="0" marL="0" marR="0" rtl="0" algn="l">
              <a:lnSpc>
                <a:spcPct val="139982"/>
              </a:lnSpc>
              <a:spcBef>
                <a:spcPts val="0"/>
              </a:spcBef>
              <a:spcAft>
                <a:spcPts val="0"/>
              </a:spcAft>
              <a:buNone/>
            </a:pPr>
            <a:r>
              <a:rPr b="1" lang="en-US" sz="2351">
                <a:solidFill>
                  <a:srgbClr val="000000"/>
                </a:solidFill>
                <a:latin typeface="Poppins"/>
                <a:ea typeface="Poppins"/>
                <a:cs typeface="Poppins"/>
                <a:sym typeface="Poppins"/>
              </a:rPr>
              <a:t> 5. Energy Efficiency &amp; Sustainability Check</a:t>
            </a:r>
            <a:endParaRPr/>
          </a:p>
          <a:p>
            <a:pPr indent="-253827" lvl="1" marL="507654" marR="0" rtl="0" algn="l">
              <a:lnSpc>
                <a:spcPct val="139982"/>
              </a:lnSpc>
              <a:spcBef>
                <a:spcPts val="0"/>
              </a:spcBef>
              <a:spcAft>
                <a:spcPts val="0"/>
              </a:spcAft>
              <a:buClr>
                <a:srgbClr val="000000"/>
              </a:buClr>
              <a:buSzPts val="2351"/>
              <a:buFont typeface="Arial"/>
              <a:buChar char="•"/>
            </a:pPr>
            <a:r>
              <a:rPr b="0" i="0" lang="en-US" sz="2351" u="none" cap="none" strike="noStrike">
                <a:solidFill>
                  <a:srgbClr val="000000"/>
                </a:solidFill>
                <a:latin typeface="Poppins"/>
                <a:ea typeface="Poppins"/>
                <a:cs typeface="Poppins"/>
                <a:sym typeface="Poppins"/>
              </a:rPr>
              <a:t>Solar Panel → Powers compaction/sensors (if daylight)</a:t>
            </a:r>
            <a:endParaRPr/>
          </a:p>
          <a:p>
            <a:pPr indent="-253827" lvl="1" marL="507654" marR="0" rtl="0" algn="l">
              <a:lnSpc>
                <a:spcPct val="139982"/>
              </a:lnSpc>
              <a:spcBef>
                <a:spcPts val="0"/>
              </a:spcBef>
              <a:spcAft>
                <a:spcPts val="0"/>
              </a:spcAft>
              <a:buClr>
                <a:srgbClr val="000000"/>
              </a:buClr>
              <a:buSzPts val="2351"/>
              <a:buFont typeface="Arial"/>
              <a:buChar char="•"/>
            </a:pPr>
            <a:r>
              <a:rPr b="0" i="0" lang="en-US" sz="2351" u="none" cap="none" strike="noStrike">
                <a:solidFill>
                  <a:srgbClr val="000000"/>
                </a:solidFill>
                <a:latin typeface="Poppins"/>
                <a:ea typeface="Poppins"/>
                <a:cs typeface="Poppins"/>
                <a:sym typeface="Poppins"/>
              </a:rPr>
              <a:t>Battery Mode → Switches to grid/low-power at night</a:t>
            </a:r>
            <a:endParaRPr/>
          </a:p>
          <a:p>
            <a:pPr indent="-253827" lvl="1" marL="507654" marR="0" rtl="0" algn="l">
              <a:lnSpc>
                <a:spcPct val="139982"/>
              </a:lnSpc>
              <a:spcBef>
                <a:spcPts val="0"/>
              </a:spcBef>
              <a:spcAft>
                <a:spcPts val="0"/>
              </a:spcAft>
              <a:buClr>
                <a:srgbClr val="000000"/>
              </a:buClr>
              <a:buSzPts val="2351"/>
              <a:buFont typeface="Arial"/>
              <a:buChar char="•"/>
            </a:pPr>
            <a:r>
              <a:rPr b="0" i="0" lang="en-US" sz="2351" u="none" cap="none" strike="noStrike">
                <a:solidFill>
                  <a:srgbClr val="000000"/>
                </a:solidFill>
                <a:latin typeface="Poppins"/>
                <a:ea typeface="Poppins"/>
                <a:cs typeface="Poppins"/>
                <a:sym typeface="Poppins"/>
              </a:rPr>
              <a:t>Efficient Motor Control → PWM/ML optimizes power use</a:t>
            </a:r>
            <a:endParaRPr/>
          </a:p>
          <a:p>
            <a:pPr indent="0" lvl="0" marL="0" marR="0" rtl="0" algn="l">
              <a:lnSpc>
                <a:spcPct val="139982"/>
              </a:lnSpc>
              <a:spcBef>
                <a:spcPts val="0"/>
              </a:spcBef>
              <a:spcAft>
                <a:spcPts val="0"/>
              </a:spcAft>
              <a:buNone/>
            </a:pPr>
            <a:r>
              <a:t/>
            </a:r>
            <a:endParaRPr sz="2351">
              <a:solidFill>
                <a:srgbClr val="000000"/>
              </a:solidFill>
              <a:latin typeface="Poppins"/>
              <a:ea typeface="Poppins"/>
              <a:cs typeface="Poppins"/>
              <a:sym typeface="Poppins"/>
            </a:endParaRPr>
          </a:p>
        </p:txBody>
      </p:sp>
      <p:sp>
        <p:nvSpPr>
          <p:cNvPr id="225" name="Google Shape;225;p15"/>
          <p:cNvSpPr txBox="1"/>
          <p:nvPr/>
        </p:nvSpPr>
        <p:spPr>
          <a:xfrm>
            <a:off x="1028700" y="6346930"/>
            <a:ext cx="7034991" cy="2949770"/>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1" lang="en-US" sz="2367">
                <a:solidFill>
                  <a:srgbClr val="000000"/>
                </a:solidFill>
                <a:latin typeface="Poppins"/>
                <a:ea typeface="Poppins"/>
                <a:cs typeface="Poppins"/>
                <a:sym typeface="Poppins"/>
              </a:rPr>
              <a:t>6. IoT &amp; Real-Time Alerts</a:t>
            </a:r>
            <a:endParaRPr/>
          </a:p>
          <a:p>
            <a:pPr indent="-255552" lvl="1" marL="511106" marR="0" rtl="0" algn="just">
              <a:lnSpc>
                <a:spcPct val="140008"/>
              </a:lnSpc>
              <a:spcBef>
                <a:spcPts val="0"/>
              </a:spcBef>
              <a:spcAft>
                <a:spcPts val="0"/>
              </a:spcAft>
              <a:buClr>
                <a:srgbClr val="000000"/>
              </a:buClr>
              <a:buSzPts val="2367"/>
              <a:buFont typeface="Arial"/>
              <a:buChar char="•"/>
            </a:pPr>
            <a:r>
              <a:rPr b="0" i="0" lang="en-US" sz="2367" u="none" cap="none" strike="noStrike">
                <a:solidFill>
                  <a:srgbClr val="000000"/>
                </a:solidFill>
                <a:latin typeface="Poppins"/>
                <a:ea typeface="Poppins"/>
                <a:cs typeface="Poppins"/>
                <a:sym typeface="Poppins"/>
              </a:rPr>
              <a:t>If bin ≥95% full after compaction →</a:t>
            </a:r>
            <a:endParaRPr/>
          </a:p>
          <a:p>
            <a:pPr indent="-340737" lvl="2" marL="1022213" marR="0" rtl="0" algn="just">
              <a:lnSpc>
                <a:spcPct val="140008"/>
              </a:lnSpc>
              <a:spcBef>
                <a:spcPts val="0"/>
              </a:spcBef>
              <a:spcAft>
                <a:spcPts val="0"/>
              </a:spcAft>
              <a:buClr>
                <a:srgbClr val="000000"/>
              </a:buClr>
              <a:buSzPts val="2367"/>
              <a:buFont typeface="Arial"/>
              <a:buChar char="⚬"/>
            </a:pPr>
            <a:r>
              <a:rPr b="0" i="0" lang="en-US" sz="2367" u="none" cap="none" strike="noStrike">
                <a:solidFill>
                  <a:srgbClr val="000000"/>
                </a:solidFill>
                <a:latin typeface="Poppins"/>
                <a:ea typeface="Poppins"/>
                <a:cs typeface="Poppins"/>
                <a:sym typeface="Poppins"/>
              </a:rPr>
              <a:t>Send Alert (Wi-Fi/GSM) to waste collector</a:t>
            </a:r>
            <a:endParaRPr/>
          </a:p>
          <a:p>
            <a:pPr indent="-340737" lvl="2" marL="1022213" marR="0" rtl="0" algn="just">
              <a:lnSpc>
                <a:spcPct val="140008"/>
              </a:lnSpc>
              <a:spcBef>
                <a:spcPts val="0"/>
              </a:spcBef>
              <a:spcAft>
                <a:spcPts val="0"/>
              </a:spcAft>
              <a:buClr>
                <a:srgbClr val="000000"/>
              </a:buClr>
              <a:buSzPts val="2367"/>
              <a:buFont typeface="Arial"/>
              <a:buChar char="⚬"/>
            </a:pPr>
            <a:r>
              <a:rPr b="0" i="0" lang="en-US" sz="2367" u="none" cap="none" strike="noStrike">
                <a:solidFill>
                  <a:srgbClr val="000000"/>
                </a:solidFill>
                <a:latin typeface="Poppins"/>
                <a:ea typeface="Poppins"/>
                <a:cs typeface="Poppins"/>
                <a:sym typeface="Poppins"/>
              </a:rPr>
              <a:t>Update Cloud Dashboard (bin location, fill-rate)</a:t>
            </a:r>
            <a:endParaRPr/>
          </a:p>
          <a:p>
            <a:pPr indent="0" lvl="0" marL="0" marR="0" rtl="0" algn="just">
              <a:lnSpc>
                <a:spcPct val="140008"/>
              </a:lnSpc>
              <a:spcBef>
                <a:spcPts val="0"/>
              </a:spcBef>
              <a:spcAft>
                <a:spcPts val="0"/>
              </a:spcAft>
              <a:buNone/>
            </a:pPr>
            <a:r>
              <a:t/>
            </a:r>
            <a:endParaRPr sz="2367">
              <a:solidFill>
                <a:srgbClr val="000000"/>
              </a:solidFill>
              <a:latin typeface="Poppins"/>
              <a:ea typeface="Poppins"/>
              <a:cs typeface="Poppins"/>
              <a:sym typeface="Poppi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6"/>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 name="Google Shape;231;p16"/>
          <p:cNvSpPr/>
          <p:nvPr/>
        </p:nvSpPr>
        <p:spPr>
          <a:xfrm>
            <a:off x="922107" y="3032478"/>
            <a:ext cx="9325087" cy="5222049"/>
          </a:xfrm>
          <a:custGeom>
            <a:rect b="b" l="l" r="r" t="t"/>
            <a:pathLst>
              <a:path extrusionOk="0" h="5222049" w="9325087">
                <a:moveTo>
                  <a:pt x="0" y="0"/>
                </a:moveTo>
                <a:lnTo>
                  <a:pt x="9325086" y="0"/>
                </a:lnTo>
                <a:lnTo>
                  <a:pt x="9325086" y="5222049"/>
                </a:lnTo>
                <a:lnTo>
                  <a:pt x="0" y="5222049"/>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 name="Google Shape;232;p16"/>
          <p:cNvSpPr/>
          <p:nvPr/>
        </p:nvSpPr>
        <p:spPr>
          <a:xfrm>
            <a:off x="10247193" y="4663650"/>
            <a:ext cx="7012107" cy="3590877"/>
          </a:xfrm>
          <a:custGeom>
            <a:rect b="b" l="l" r="r" t="t"/>
            <a:pathLst>
              <a:path extrusionOk="0" h="3590877" w="7012107">
                <a:moveTo>
                  <a:pt x="0" y="0"/>
                </a:moveTo>
                <a:lnTo>
                  <a:pt x="7012107" y="0"/>
                </a:lnTo>
                <a:lnTo>
                  <a:pt x="7012107" y="3590877"/>
                </a:lnTo>
                <a:lnTo>
                  <a:pt x="0" y="3590877"/>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 name="Google Shape;233;p16"/>
          <p:cNvSpPr txBox="1"/>
          <p:nvPr/>
        </p:nvSpPr>
        <p:spPr>
          <a:xfrm>
            <a:off x="3356287" y="866775"/>
            <a:ext cx="14122981" cy="13811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8000">
                <a:solidFill>
                  <a:srgbClr val="CB00DB"/>
                </a:solidFill>
                <a:latin typeface="Calibri"/>
                <a:ea typeface="Calibri"/>
                <a:cs typeface="Calibri"/>
                <a:sym typeface="Calibri"/>
              </a:rPr>
              <a:t>AI Driven Garbage Segregator</a:t>
            </a:r>
            <a:endParaRPr/>
          </a:p>
        </p:txBody>
      </p:sp>
      <p:sp>
        <p:nvSpPr>
          <p:cNvPr id="234" name="Google Shape;234;p16"/>
          <p:cNvSpPr txBox="1"/>
          <p:nvPr/>
        </p:nvSpPr>
        <p:spPr>
          <a:xfrm>
            <a:off x="17259300" y="9191625"/>
            <a:ext cx="753600" cy="307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000">
                <a:solidFill>
                  <a:srgbClr val="000000"/>
                </a:solidFill>
                <a:latin typeface="Poppins"/>
                <a:ea typeface="Poppins"/>
                <a:cs typeface="Poppins"/>
                <a:sym typeface="Poppins"/>
              </a:rPr>
              <a:t>16</a:t>
            </a:r>
            <a:endParaRPr/>
          </a:p>
        </p:txBody>
      </p:sp>
      <p:sp>
        <p:nvSpPr>
          <p:cNvPr id="235" name="Google Shape;235;p16"/>
          <p:cNvSpPr txBox="1"/>
          <p:nvPr/>
        </p:nvSpPr>
        <p:spPr>
          <a:xfrm>
            <a:off x="8548917" y="3183581"/>
            <a:ext cx="9325087" cy="1005205"/>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1" lang="en-US" sz="5799">
                <a:solidFill>
                  <a:srgbClr val="216ECF"/>
                </a:solidFill>
                <a:latin typeface="Arial"/>
                <a:ea typeface="Arial"/>
                <a:cs typeface="Arial"/>
                <a:sym typeface="Arial"/>
              </a:rPr>
              <a:t>Costing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7"/>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 name="Google Shape;241;p17"/>
          <p:cNvSpPr txBox="1"/>
          <p:nvPr/>
        </p:nvSpPr>
        <p:spPr>
          <a:xfrm>
            <a:off x="3356287" y="866775"/>
            <a:ext cx="14122981" cy="13811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8000">
                <a:solidFill>
                  <a:srgbClr val="CB00DB"/>
                </a:solidFill>
                <a:latin typeface="Calibri"/>
                <a:ea typeface="Calibri"/>
                <a:cs typeface="Calibri"/>
                <a:sym typeface="Calibri"/>
              </a:rPr>
              <a:t>AI Driven Garbage Segregator</a:t>
            </a:r>
            <a:endParaRPr/>
          </a:p>
        </p:txBody>
      </p:sp>
      <p:sp>
        <p:nvSpPr>
          <p:cNvPr id="242" name="Google Shape;242;p17"/>
          <p:cNvSpPr txBox="1"/>
          <p:nvPr/>
        </p:nvSpPr>
        <p:spPr>
          <a:xfrm>
            <a:off x="17259300" y="9191625"/>
            <a:ext cx="584100" cy="307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000">
                <a:solidFill>
                  <a:srgbClr val="000000"/>
                </a:solidFill>
                <a:latin typeface="Poppins"/>
                <a:ea typeface="Poppins"/>
                <a:cs typeface="Poppins"/>
                <a:sym typeface="Poppins"/>
              </a:rPr>
              <a:t>17</a:t>
            </a:r>
            <a:endParaRPr/>
          </a:p>
        </p:txBody>
      </p:sp>
      <p:sp>
        <p:nvSpPr>
          <p:cNvPr id="243" name="Google Shape;243;p17"/>
          <p:cNvSpPr txBox="1"/>
          <p:nvPr/>
        </p:nvSpPr>
        <p:spPr>
          <a:xfrm>
            <a:off x="1465369" y="3135675"/>
            <a:ext cx="2873127" cy="901687"/>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5000">
                <a:solidFill>
                  <a:srgbClr val="CB00DB"/>
                </a:solidFill>
                <a:latin typeface="Poppins"/>
                <a:ea typeface="Poppins"/>
                <a:cs typeface="Poppins"/>
                <a:sym typeface="Poppins"/>
              </a:rPr>
              <a:t>Features</a:t>
            </a:r>
            <a:endParaRPr/>
          </a:p>
        </p:txBody>
      </p:sp>
      <p:sp>
        <p:nvSpPr>
          <p:cNvPr id="244" name="Google Shape;244;p17"/>
          <p:cNvSpPr txBox="1"/>
          <p:nvPr/>
        </p:nvSpPr>
        <p:spPr>
          <a:xfrm>
            <a:off x="1028700" y="4556796"/>
            <a:ext cx="9099384" cy="2492295"/>
          </a:xfrm>
          <a:prstGeom prst="rect">
            <a:avLst/>
          </a:prstGeom>
          <a:noFill/>
          <a:ln>
            <a:noFill/>
          </a:ln>
        </p:spPr>
        <p:txBody>
          <a:bodyPr anchorCtr="0" anchor="t" bIns="0" lIns="0" spcFirstLastPara="1" rIns="0" wrap="square" tIns="0">
            <a:spAutoFit/>
          </a:bodyPr>
          <a:lstStyle/>
          <a:p>
            <a:pPr indent="-378166" lvl="1" marL="756332" marR="0" rtl="0" algn="l">
              <a:lnSpc>
                <a:spcPct val="139994"/>
              </a:lnSpc>
              <a:spcBef>
                <a:spcPts val="0"/>
              </a:spcBef>
              <a:spcAft>
                <a:spcPts val="0"/>
              </a:spcAft>
              <a:buClr>
                <a:srgbClr val="000000"/>
              </a:buClr>
              <a:buSzPts val="3503"/>
              <a:buFont typeface="Arial"/>
              <a:buChar char="•"/>
            </a:pPr>
            <a:r>
              <a:rPr b="0" i="0" lang="en-US" sz="3503" u="none" cap="none" strike="noStrike">
                <a:solidFill>
                  <a:srgbClr val="000000"/>
                </a:solidFill>
                <a:latin typeface="Poppins"/>
                <a:ea typeface="Poppins"/>
                <a:cs typeface="Poppins"/>
                <a:sym typeface="Poppins"/>
              </a:rPr>
              <a:t>AI &amp; Machine Learning Integration</a:t>
            </a:r>
            <a:endParaRPr/>
          </a:p>
          <a:p>
            <a:pPr indent="-378166" lvl="1" marL="756332" marR="0" rtl="0" algn="l">
              <a:lnSpc>
                <a:spcPct val="139994"/>
              </a:lnSpc>
              <a:spcBef>
                <a:spcPts val="0"/>
              </a:spcBef>
              <a:spcAft>
                <a:spcPts val="0"/>
              </a:spcAft>
              <a:buClr>
                <a:srgbClr val="000000"/>
              </a:buClr>
              <a:buSzPts val="3503"/>
              <a:buFont typeface="Arial"/>
              <a:buChar char="•"/>
            </a:pPr>
            <a:r>
              <a:rPr b="0" i="0" lang="en-US" sz="3503" u="none" cap="none" strike="noStrike">
                <a:solidFill>
                  <a:srgbClr val="000000"/>
                </a:solidFill>
                <a:latin typeface="Poppins"/>
                <a:ea typeface="Poppins"/>
                <a:cs typeface="Poppins"/>
                <a:sym typeface="Poppins"/>
              </a:rPr>
              <a:t>Motion-Triggered Processing</a:t>
            </a:r>
            <a:endParaRPr/>
          </a:p>
          <a:p>
            <a:pPr indent="-378166" lvl="1" marL="756332" marR="0" rtl="0" algn="l">
              <a:lnSpc>
                <a:spcPct val="139994"/>
              </a:lnSpc>
              <a:spcBef>
                <a:spcPts val="0"/>
              </a:spcBef>
              <a:spcAft>
                <a:spcPts val="0"/>
              </a:spcAft>
              <a:buClr>
                <a:srgbClr val="000000"/>
              </a:buClr>
              <a:buSzPts val="3503"/>
              <a:buFont typeface="Arial"/>
              <a:buChar char="•"/>
            </a:pPr>
            <a:r>
              <a:rPr b="0" i="0" lang="en-US" sz="3503" u="none" cap="none" strike="noStrike">
                <a:solidFill>
                  <a:srgbClr val="000000"/>
                </a:solidFill>
                <a:latin typeface="Poppins"/>
                <a:ea typeface="Poppins"/>
                <a:cs typeface="Poppins"/>
                <a:sym typeface="Poppins"/>
              </a:rPr>
              <a:t>Wireless Communication</a:t>
            </a:r>
            <a:endParaRPr/>
          </a:p>
          <a:p>
            <a:pPr indent="-378166" lvl="1" marL="756332" marR="0" rtl="0" algn="l">
              <a:lnSpc>
                <a:spcPct val="139994"/>
              </a:lnSpc>
              <a:spcBef>
                <a:spcPts val="0"/>
              </a:spcBef>
              <a:spcAft>
                <a:spcPts val="0"/>
              </a:spcAft>
              <a:buClr>
                <a:srgbClr val="000000"/>
              </a:buClr>
              <a:buSzPts val="3503"/>
              <a:buFont typeface="Arial"/>
              <a:buChar char="•"/>
            </a:pPr>
            <a:r>
              <a:rPr b="0" i="0" lang="en-US" sz="3503" u="none" cap="none" strike="noStrike">
                <a:solidFill>
                  <a:srgbClr val="000000"/>
                </a:solidFill>
                <a:latin typeface="Poppins"/>
                <a:ea typeface="Poppins"/>
                <a:cs typeface="Poppins"/>
                <a:sym typeface="Poppins"/>
              </a:rPr>
              <a:t>Edge Processing</a:t>
            </a:r>
            <a:endParaRPr/>
          </a:p>
        </p:txBody>
      </p:sp>
      <p:sp>
        <p:nvSpPr>
          <p:cNvPr id="245" name="Google Shape;245;p17"/>
          <p:cNvSpPr txBox="1"/>
          <p:nvPr/>
        </p:nvSpPr>
        <p:spPr>
          <a:xfrm>
            <a:off x="172447" y="8396924"/>
            <a:ext cx="17953039" cy="97662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2800">
                <a:solidFill>
                  <a:srgbClr val="000000"/>
                </a:solidFill>
                <a:latin typeface="Arial"/>
                <a:ea typeface="Arial"/>
                <a:cs typeface="Arial"/>
                <a:sym typeface="Arial"/>
              </a:rPr>
              <a:t>Working Process: Real-time monitoring → Garbage detection → Action triggering → Data transmission</a:t>
            </a:r>
            <a:endParaRPr/>
          </a:p>
          <a:p>
            <a:pPr indent="0" lvl="0" marL="0" marR="0" rtl="0" algn="ctr">
              <a:lnSpc>
                <a:spcPct val="140000"/>
              </a:lnSpc>
              <a:spcBef>
                <a:spcPts val="0"/>
              </a:spcBef>
              <a:spcAft>
                <a:spcPts val="0"/>
              </a:spcAft>
              <a:buNone/>
            </a:pPr>
            <a:r>
              <a:t/>
            </a:r>
            <a:endParaRPr b="1" sz="2800">
              <a:solidFill>
                <a:srgbClr val="000000"/>
              </a:solidFill>
              <a:latin typeface="Arial"/>
              <a:ea typeface="Arial"/>
              <a:cs typeface="Arial"/>
              <a:sym typeface="Arial"/>
            </a:endParaRPr>
          </a:p>
        </p:txBody>
      </p:sp>
      <p:sp>
        <p:nvSpPr>
          <p:cNvPr id="246" name="Google Shape;246;p17"/>
          <p:cNvSpPr/>
          <p:nvPr/>
        </p:nvSpPr>
        <p:spPr>
          <a:xfrm>
            <a:off x="10128084" y="3251871"/>
            <a:ext cx="7430310" cy="4953540"/>
          </a:xfrm>
          <a:custGeom>
            <a:rect b="b" l="l" r="r" t="t"/>
            <a:pathLst>
              <a:path extrusionOk="0" h="4953540" w="7430310">
                <a:moveTo>
                  <a:pt x="0" y="0"/>
                </a:moveTo>
                <a:lnTo>
                  <a:pt x="7430310" y="0"/>
                </a:lnTo>
                <a:lnTo>
                  <a:pt x="7430310" y="4953540"/>
                </a:lnTo>
                <a:lnTo>
                  <a:pt x="0" y="495354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18"/>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 name="Google Shape;252;p18"/>
          <p:cNvSpPr/>
          <p:nvPr/>
        </p:nvSpPr>
        <p:spPr>
          <a:xfrm>
            <a:off x="10848039" y="2506504"/>
            <a:ext cx="6631229" cy="6751796"/>
          </a:xfrm>
          <a:custGeom>
            <a:rect b="b" l="l" r="r" t="t"/>
            <a:pathLst>
              <a:path extrusionOk="0" h="6751796" w="6631229">
                <a:moveTo>
                  <a:pt x="0" y="0"/>
                </a:moveTo>
                <a:lnTo>
                  <a:pt x="6631229" y="0"/>
                </a:lnTo>
                <a:lnTo>
                  <a:pt x="6631229" y="6751796"/>
                </a:lnTo>
                <a:lnTo>
                  <a:pt x="0" y="6751796"/>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3" name="Google Shape;253;p18"/>
          <p:cNvSpPr txBox="1"/>
          <p:nvPr/>
        </p:nvSpPr>
        <p:spPr>
          <a:xfrm>
            <a:off x="3356287" y="866775"/>
            <a:ext cx="14122981" cy="13811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8000">
                <a:solidFill>
                  <a:srgbClr val="CB00DB"/>
                </a:solidFill>
                <a:latin typeface="Calibri"/>
                <a:ea typeface="Calibri"/>
                <a:cs typeface="Calibri"/>
                <a:sym typeface="Calibri"/>
              </a:rPr>
              <a:t>AI Driven Garbage Segregator</a:t>
            </a:r>
            <a:endParaRPr/>
          </a:p>
        </p:txBody>
      </p:sp>
      <p:sp>
        <p:nvSpPr>
          <p:cNvPr id="254" name="Google Shape;254;p18"/>
          <p:cNvSpPr txBox="1"/>
          <p:nvPr/>
        </p:nvSpPr>
        <p:spPr>
          <a:xfrm>
            <a:off x="17259300" y="9191625"/>
            <a:ext cx="753600" cy="307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000">
                <a:solidFill>
                  <a:srgbClr val="000000"/>
                </a:solidFill>
                <a:latin typeface="Poppins"/>
                <a:ea typeface="Poppins"/>
                <a:cs typeface="Poppins"/>
                <a:sym typeface="Poppins"/>
              </a:rPr>
              <a:t>18</a:t>
            </a:r>
            <a:endParaRPr/>
          </a:p>
        </p:txBody>
      </p:sp>
      <p:sp>
        <p:nvSpPr>
          <p:cNvPr id="255" name="Google Shape;255;p18"/>
          <p:cNvSpPr txBox="1"/>
          <p:nvPr/>
        </p:nvSpPr>
        <p:spPr>
          <a:xfrm>
            <a:off x="910585" y="2350184"/>
            <a:ext cx="7395215" cy="865622"/>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5000">
                <a:solidFill>
                  <a:srgbClr val="CB00DB"/>
                </a:solidFill>
                <a:latin typeface="Poppins"/>
                <a:ea typeface="Poppins"/>
                <a:cs typeface="Poppins"/>
                <a:sym typeface="Poppins"/>
              </a:rPr>
              <a:t>Working Process</a:t>
            </a:r>
            <a:endParaRPr/>
          </a:p>
        </p:txBody>
      </p:sp>
      <p:sp>
        <p:nvSpPr>
          <p:cNvPr id="256" name="Google Shape;256;p18"/>
          <p:cNvSpPr txBox="1"/>
          <p:nvPr/>
        </p:nvSpPr>
        <p:spPr>
          <a:xfrm>
            <a:off x="558550" y="3550650"/>
            <a:ext cx="11713200" cy="6669000"/>
          </a:xfrm>
          <a:prstGeom prst="rect">
            <a:avLst/>
          </a:prstGeom>
          <a:noFill/>
          <a:ln>
            <a:noFill/>
          </a:ln>
        </p:spPr>
        <p:txBody>
          <a:bodyPr anchorCtr="0" anchor="t" bIns="0" lIns="0" spcFirstLastPara="1" rIns="0" wrap="square" tIns="0">
            <a:spAutoFit/>
          </a:bodyPr>
          <a:lstStyle/>
          <a:p>
            <a:pPr indent="-254871" lvl="1" marL="509743" marR="0" rtl="0" algn="l">
              <a:lnSpc>
                <a:spcPct val="139983"/>
              </a:lnSpc>
              <a:spcBef>
                <a:spcPts val="0"/>
              </a:spcBef>
              <a:spcAft>
                <a:spcPts val="0"/>
              </a:spcAft>
              <a:buClr>
                <a:srgbClr val="000000"/>
              </a:buClr>
              <a:buSzPts val="2361"/>
              <a:buFont typeface="Arial"/>
              <a:buChar char="•"/>
            </a:pPr>
            <a:r>
              <a:rPr b="1" i="0" lang="en-US" sz="2361" u="none" cap="none" strike="noStrike">
                <a:solidFill>
                  <a:srgbClr val="000000"/>
                </a:solidFill>
                <a:latin typeface="Poppins"/>
                <a:ea typeface="Poppins"/>
                <a:cs typeface="Poppins"/>
                <a:sym typeface="Poppins"/>
              </a:rPr>
              <a:t>Real-Time Monitoring:</a:t>
            </a:r>
            <a:endParaRPr/>
          </a:p>
          <a:p>
            <a:pPr indent="0" lvl="0" marL="0" marR="0" rtl="0" algn="l">
              <a:lnSpc>
                <a:spcPct val="140009"/>
              </a:lnSpc>
              <a:spcBef>
                <a:spcPts val="0"/>
              </a:spcBef>
              <a:spcAft>
                <a:spcPts val="0"/>
              </a:spcAft>
              <a:buNone/>
            </a:pPr>
            <a:r>
              <a:rPr lang="en-US" sz="2007">
                <a:solidFill>
                  <a:srgbClr val="000000"/>
                </a:solidFill>
                <a:latin typeface="Poppins"/>
                <a:ea typeface="Poppins"/>
                <a:cs typeface="Poppins"/>
                <a:sym typeface="Poppins"/>
              </a:rPr>
              <a:t>The camera or sensors continuously monitor the environment.</a:t>
            </a:r>
            <a:endParaRPr/>
          </a:p>
          <a:p>
            <a:pPr indent="0" lvl="0" marL="0" marR="0" rtl="0" algn="l">
              <a:lnSpc>
                <a:spcPct val="140009"/>
              </a:lnSpc>
              <a:spcBef>
                <a:spcPts val="0"/>
              </a:spcBef>
              <a:spcAft>
                <a:spcPts val="0"/>
              </a:spcAft>
              <a:buNone/>
            </a:pPr>
            <a:r>
              <a:t/>
            </a:r>
            <a:endParaRPr sz="2007">
              <a:solidFill>
                <a:srgbClr val="000000"/>
              </a:solidFill>
              <a:latin typeface="Poppins"/>
              <a:ea typeface="Poppins"/>
              <a:cs typeface="Poppins"/>
              <a:sym typeface="Poppins"/>
            </a:endParaRPr>
          </a:p>
          <a:p>
            <a:pPr indent="-254871" lvl="1" marL="509743" marR="0" rtl="0" algn="l">
              <a:lnSpc>
                <a:spcPct val="139983"/>
              </a:lnSpc>
              <a:spcBef>
                <a:spcPts val="0"/>
              </a:spcBef>
              <a:spcAft>
                <a:spcPts val="0"/>
              </a:spcAft>
              <a:buClr>
                <a:srgbClr val="000000"/>
              </a:buClr>
              <a:buSzPts val="2361"/>
              <a:buFont typeface="Arial"/>
              <a:buChar char="•"/>
            </a:pPr>
            <a:r>
              <a:rPr b="1" i="0" lang="en-US" sz="2361" u="none" cap="none" strike="noStrike">
                <a:solidFill>
                  <a:srgbClr val="000000"/>
                </a:solidFill>
                <a:latin typeface="Poppins"/>
                <a:ea typeface="Poppins"/>
                <a:cs typeface="Poppins"/>
                <a:sym typeface="Poppins"/>
              </a:rPr>
              <a:t>Garbage Detection:</a:t>
            </a:r>
            <a:endParaRPr/>
          </a:p>
          <a:p>
            <a:pPr indent="0" lvl="0" marL="0" marR="0" rtl="0" algn="l">
              <a:lnSpc>
                <a:spcPct val="140009"/>
              </a:lnSpc>
              <a:spcBef>
                <a:spcPts val="0"/>
              </a:spcBef>
              <a:spcAft>
                <a:spcPts val="0"/>
              </a:spcAft>
              <a:buNone/>
            </a:pPr>
            <a:r>
              <a:rPr lang="en-US" sz="2007">
                <a:solidFill>
                  <a:srgbClr val="000000"/>
                </a:solidFill>
                <a:latin typeface="Poppins"/>
                <a:ea typeface="Poppins"/>
                <a:cs typeface="Poppins"/>
                <a:sym typeface="Poppins"/>
              </a:rPr>
              <a:t>An AI model analyzes images or video feeds to identify garbage.</a:t>
            </a:r>
            <a:endParaRPr/>
          </a:p>
          <a:p>
            <a:pPr indent="0" lvl="0" marL="0" marR="0" rtl="0" algn="l">
              <a:lnSpc>
                <a:spcPct val="140009"/>
              </a:lnSpc>
              <a:spcBef>
                <a:spcPts val="0"/>
              </a:spcBef>
              <a:spcAft>
                <a:spcPts val="0"/>
              </a:spcAft>
              <a:buNone/>
            </a:pPr>
            <a:r>
              <a:t/>
            </a:r>
            <a:endParaRPr sz="2007">
              <a:solidFill>
                <a:srgbClr val="000000"/>
              </a:solidFill>
              <a:latin typeface="Poppins"/>
              <a:ea typeface="Poppins"/>
              <a:cs typeface="Poppins"/>
              <a:sym typeface="Poppins"/>
            </a:endParaRPr>
          </a:p>
          <a:p>
            <a:pPr indent="-254871" lvl="1" marL="509743" marR="0" rtl="0" algn="l">
              <a:lnSpc>
                <a:spcPct val="139983"/>
              </a:lnSpc>
              <a:spcBef>
                <a:spcPts val="0"/>
              </a:spcBef>
              <a:spcAft>
                <a:spcPts val="0"/>
              </a:spcAft>
              <a:buClr>
                <a:srgbClr val="000000"/>
              </a:buClr>
              <a:buSzPts val="2361"/>
              <a:buFont typeface="Arial"/>
              <a:buChar char="•"/>
            </a:pPr>
            <a:r>
              <a:rPr b="1" i="0" lang="en-US" sz="2361" u="none" cap="none" strike="noStrike">
                <a:solidFill>
                  <a:srgbClr val="000000"/>
                </a:solidFill>
                <a:latin typeface="Poppins"/>
                <a:ea typeface="Poppins"/>
                <a:cs typeface="Poppins"/>
                <a:sym typeface="Poppins"/>
              </a:rPr>
              <a:t>Action Trigger:</a:t>
            </a:r>
            <a:endParaRPr/>
          </a:p>
          <a:p>
            <a:pPr indent="0" lvl="0" marL="0" marR="0" rtl="0" algn="l">
              <a:lnSpc>
                <a:spcPct val="140009"/>
              </a:lnSpc>
              <a:spcBef>
                <a:spcPts val="0"/>
              </a:spcBef>
              <a:spcAft>
                <a:spcPts val="0"/>
              </a:spcAft>
              <a:buNone/>
            </a:pPr>
            <a:r>
              <a:rPr lang="en-US" sz="2007">
                <a:solidFill>
                  <a:srgbClr val="000000"/>
                </a:solidFill>
                <a:latin typeface="Poppins"/>
                <a:ea typeface="Poppins"/>
                <a:cs typeface="Poppins"/>
                <a:sym typeface="Poppins"/>
              </a:rPr>
              <a:t>Once garbage is detected, the system triggers appropriate actions (e.g., notifications, alerts, or automated responses).</a:t>
            </a:r>
            <a:endParaRPr/>
          </a:p>
          <a:p>
            <a:pPr indent="0" lvl="0" marL="0" marR="0" rtl="0" algn="l">
              <a:lnSpc>
                <a:spcPct val="140009"/>
              </a:lnSpc>
              <a:spcBef>
                <a:spcPts val="0"/>
              </a:spcBef>
              <a:spcAft>
                <a:spcPts val="0"/>
              </a:spcAft>
              <a:buNone/>
            </a:pPr>
            <a:r>
              <a:t/>
            </a:r>
            <a:endParaRPr sz="2007">
              <a:solidFill>
                <a:srgbClr val="000000"/>
              </a:solidFill>
              <a:latin typeface="Poppins"/>
              <a:ea typeface="Poppins"/>
              <a:cs typeface="Poppins"/>
              <a:sym typeface="Poppins"/>
            </a:endParaRPr>
          </a:p>
          <a:p>
            <a:pPr indent="-254871" lvl="1" marL="509743" marR="0" rtl="0" algn="l">
              <a:lnSpc>
                <a:spcPct val="139983"/>
              </a:lnSpc>
              <a:spcBef>
                <a:spcPts val="0"/>
              </a:spcBef>
              <a:spcAft>
                <a:spcPts val="0"/>
              </a:spcAft>
              <a:buClr>
                <a:srgbClr val="000000"/>
              </a:buClr>
              <a:buSzPts val="2361"/>
              <a:buFont typeface="Arial"/>
              <a:buChar char="•"/>
            </a:pPr>
            <a:r>
              <a:rPr b="1" i="0" lang="en-US" sz="2361" u="none" cap="none" strike="noStrike">
                <a:solidFill>
                  <a:srgbClr val="000000"/>
                </a:solidFill>
                <a:latin typeface="Poppins"/>
                <a:ea typeface="Poppins"/>
                <a:cs typeface="Poppins"/>
                <a:sym typeface="Poppins"/>
              </a:rPr>
              <a:t>Data Transmission &amp; Logging:</a:t>
            </a:r>
            <a:endParaRPr/>
          </a:p>
          <a:p>
            <a:pPr indent="0" lvl="0" marL="0" marR="0" rtl="0" algn="l">
              <a:lnSpc>
                <a:spcPct val="119017"/>
              </a:lnSpc>
              <a:spcBef>
                <a:spcPts val="0"/>
              </a:spcBef>
              <a:spcAft>
                <a:spcPts val="0"/>
              </a:spcAft>
              <a:buNone/>
            </a:pPr>
            <a:r>
              <a:t/>
            </a:r>
            <a:endParaRPr b="1" sz="2361">
              <a:solidFill>
                <a:srgbClr val="000000"/>
              </a:solidFill>
              <a:latin typeface="Poppins"/>
              <a:ea typeface="Poppins"/>
              <a:cs typeface="Poppins"/>
              <a:sym typeface="Poppins"/>
            </a:endParaRPr>
          </a:p>
          <a:p>
            <a:pPr indent="0" lvl="0" marL="0" marR="0" rtl="0" algn="l">
              <a:lnSpc>
                <a:spcPct val="140009"/>
              </a:lnSpc>
              <a:spcBef>
                <a:spcPts val="0"/>
              </a:spcBef>
              <a:spcAft>
                <a:spcPts val="0"/>
              </a:spcAft>
              <a:buNone/>
            </a:pPr>
            <a:r>
              <a:rPr lang="en-US" sz="2007">
                <a:solidFill>
                  <a:srgbClr val="000000"/>
                </a:solidFill>
                <a:latin typeface="Poppins"/>
                <a:ea typeface="Poppins"/>
                <a:cs typeface="Poppins"/>
                <a:sym typeface="Poppins"/>
              </a:rPr>
              <a:t>Processed data is transmitted to the cloud or local network for logging and further analysis.</a:t>
            </a:r>
            <a:endParaRPr/>
          </a:p>
          <a:p>
            <a:pPr indent="0" lvl="0" marL="0" marR="0" rtl="0" algn="l">
              <a:lnSpc>
                <a:spcPct val="140009"/>
              </a:lnSpc>
              <a:spcBef>
                <a:spcPts val="0"/>
              </a:spcBef>
              <a:spcAft>
                <a:spcPts val="0"/>
              </a:spcAft>
              <a:buNone/>
            </a:pPr>
            <a:r>
              <a:t/>
            </a:r>
            <a:endParaRPr sz="2007">
              <a:solidFill>
                <a:srgbClr val="000000"/>
              </a:solidFill>
              <a:latin typeface="Poppins"/>
              <a:ea typeface="Poppins"/>
              <a:cs typeface="Poppins"/>
              <a:sym typeface="Poppins"/>
            </a:endParaRPr>
          </a:p>
          <a:p>
            <a:pPr indent="0" lvl="0" marL="0" marR="0" rtl="0" algn="l">
              <a:lnSpc>
                <a:spcPct val="140009"/>
              </a:lnSpc>
              <a:spcBef>
                <a:spcPts val="0"/>
              </a:spcBef>
              <a:spcAft>
                <a:spcPts val="0"/>
              </a:spcAft>
              <a:buNone/>
            </a:pPr>
            <a:r>
              <a:t/>
            </a:r>
            <a:endParaRPr sz="2007">
              <a:solidFill>
                <a:srgbClr val="000000"/>
              </a:solidFill>
              <a:latin typeface="Poppins"/>
              <a:ea typeface="Poppins"/>
              <a:cs typeface="Poppins"/>
              <a:sym typeface="Poppi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19"/>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 name="Google Shape;262;p19"/>
          <p:cNvSpPr txBox="1"/>
          <p:nvPr/>
        </p:nvSpPr>
        <p:spPr>
          <a:xfrm>
            <a:off x="3712371" y="1549681"/>
            <a:ext cx="10863257" cy="26003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8000">
                <a:solidFill>
                  <a:srgbClr val="CB00DB"/>
                </a:solidFill>
                <a:latin typeface="Calibri"/>
                <a:ea typeface="Calibri"/>
                <a:cs typeface="Calibri"/>
                <a:sym typeface="Calibri"/>
              </a:rPr>
              <a:t>AI can be used to minimize waste in 3 ways</a:t>
            </a:r>
            <a:endParaRPr/>
          </a:p>
        </p:txBody>
      </p:sp>
      <p:sp>
        <p:nvSpPr>
          <p:cNvPr id="263" name="Google Shape;263;p19"/>
          <p:cNvSpPr txBox="1"/>
          <p:nvPr/>
        </p:nvSpPr>
        <p:spPr>
          <a:xfrm>
            <a:off x="1634798" y="6095979"/>
            <a:ext cx="4580058" cy="1796415"/>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lang="en-US" sz="4200">
                <a:solidFill>
                  <a:srgbClr val="000000"/>
                </a:solidFill>
                <a:latin typeface="Poppins"/>
                <a:ea typeface="Poppins"/>
                <a:cs typeface="Poppins"/>
                <a:sym typeface="Poppins"/>
              </a:rPr>
              <a:t>Helping to efficiently use energy</a:t>
            </a:r>
            <a:endParaRPr/>
          </a:p>
        </p:txBody>
      </p:sp>
      <p:sp>
        <p:nvSpPr>
          <p:cNvPr id="264" name="Google Shape;264;p19"/>
          <p:cNvSpPr txBox="1"/>
          <p:nvPr/>
        </p:nvSpPr>
        <p:spPr>
          <a:xfrm>
            <a:off x="6853971" y="6095979"/>
            <a:ext cx="4580058" cy="237744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lang="en-US" sz="4200">
                <a:solidFill>
                  <a:srgbClr val="000000"/>
                </a:solidFill>
                <a:latin typeface="Poppins"/>
                <a:ea typeface="Poppins"/>
                <a:cs typeface="Poppins"/>
                <a:sym typeface="Poppins"/>
              </a:rPr>
              <a:t>Streamlining process using AI to produce less waste</a:t>
            </a:r>
            <a:endParaRPr/>
          </a:p>
        </p:txBody>
      </p:sp>
      <p:sp>
        <p:nvSpPr>
          <p:cNvPr id="265" name="Google Shape;265;p19"/>
          <p:cNvSpPr txBox="1"/>
          <p:nvPr/>
        </p:nvSpPr>
        <p:spPr>
          <a:xfrm>
            <a:off x="12073145" y="6095979"/>
            <a:ext cx="4580058" cy="121539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lang="en-US" sz="4200">
                <a:solidFill>
                  <a:srgbClr val="000000"/>
                </a:solidFill>
                <a:latin typeface="Poppins"/>
                <a:ea typeface="Poppins"/>
                <a:cs typeface="Poppins"/>
                <a:sym typeface="Poppins"/>
              </a:rPr>
              <a:t>Using predictive analysis </a:t>
            </a:r>
            <a:endParaRPr/>
          </a:p>
        </p:txBody>
      </p:sp>
      <p:sp>
        <p:nvSpPr>
          <p:cNvPr id="266" name="Google Shape;266;p19"/>
          <p:cNvSpPr/>
          <p:nvPr/>
        </p:nvSpPr>
        <p:spPr>
          <a:xfrm>
            <a:off x="3305195" y="4166846"/>
            <a:ext cx="1239263" cy="1239263"/>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B121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7" name="Google Shape;267;p19"/>
          <p:cNvSpPr txBox="1"/>
          <p:nvPr/>
        </p:nvSpPr>
        <p:spPr>
          <a:xfrm>
            <a:off x="3305200" y="4284624"/>
            <a:ext cx="1239300" cy="984900"/>
          </a:xfrm>
          <a:prstGeom prst="rect">
            <a:avLst/>
          </a:prstGeom>
          <a:noFill/>
          <a:ln>
            <a:noFill/>
          </a:ln>
        </p:spPr>
        <p:txBody>
          <a:bodyPr anchorCtr="0" anchor="t" bIns="0" lIns="0" spcFirstLastPara="1" rIns="0" wrap="square" tIns="0">
            <a:spAutoFit/>
          </a:bodyPr>
          <a:lstStyle/>
          <a:p>
            <a:pPr indent="0" lvl="1" marL="0" marR="0" rtl="0" algn="ctr">
              <a:lnSpc>
                <a:spcPct val="157008"/>
              </a:lnSpc>
              <a:spcBef>
                <a:spcPts val="0"/>
              </a:spcBef>
              <a:spcAft>
                <a:spcPts val="0"/>
              </a:spcAft>
              <a:buNone/>
            </a:pPr>
            <a:r>
              <a:rPr b="1" i="0" lang="en-US" sz="6399" u="none" cap="none" strike="noStrike">
                <a:solidFill>
                  <a:srgbClr val="F6F3FA"/>
                </a:solidFill>
                <a:latin typeface="Poppins"/>
                <a:ea typeface="Poppins"/>
                <a:cs typeface="Poppins"/>
                <a:sym typeface="Poppins"/>
              </a:rPr>
              <a:t>1</a:t>
            </a:r>
            <a:endParaRPr/>
          </a:p>
        </p:txBody>
      </p:sp>
      <p:sp>
        <p:nvSpPr>
          <p:cNvPr id="268" name="Google Shape;268;p19"/>
          <p:cNvSpPr/>
          <p:nvPr/>
        </p:nvSpPr>
        <p:spPr>
          <a:xfrm>
            <a:off x="8524368" y="4166846"/>
            <a:ext cx="1239263" cy="1239263"/>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B121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9" name="Google Shape;269;p19"/>
          <p:cNvSpPr txBox="1"/>
          <p:nvPr/>
        </p:nvSpPr>
        <p:spPr>
          <a:xfrm>
            <a:off x="8524375" y="4296825"/>
            <a:ext cx="1239300" cy="984900"/>
          </a:xfrm>
          <a:prstGeom prst="rect">
            <a:avLst/>
          </a:prstGeom>
          <a:noFill/>
          <a:ln>
            <a:noFill/>
          </a:ln>
        </p:spPr>
        <p:txBody>
          <a:bodyPr anchorCtr="0" anchor="t" bIns="0" lIns="0" spcFirstLastPara="1" rIns="0" wrap="square" tIns="0">
            <a:spAutoFit/>
          </a:bodyPr>
          <a:lstStyle/>
          <a:p>
            <a:pPr indent="0" lvl="1" marL="0" marR="0" rtl="0" algn="ctr">
              <a:lnSpc>
                <a:spcPct val="157008"/>
              </a:lnSpc>
              <a:spcBef>
                <a:spcPts val="0"/>
              </a:spcBef>
              <a:spcAft>
                <a:spcPts val="0"/>
              </a:spcAft>
              <a:buNone/>
            </a:pPr>
            <a:r>
              <a:rPr b="1" i="0" lang="en-US" sz="6399" u="none" cap="none" strike="noStrike">
                <a:solidFill>
                  <a:srgbClr val="F6F3FA"/>
                </a:solidFill>
                <a:latin typeface="Poppins"/>
                <a:ea typeface="Poppins"/>
                <a:cs typeface="Poppins"/>
                <a:sym typeface="Poppins"/>
              </a:rPr>
              <a:t>2</a:t>
            </a:r>
            <a:endParaRPr/>
          </a:p>
        </p:txBody>
      </p:sp>
      <p:sp>
        <p:nvSpPr>
          <p:cNvPr id="270" name="Google Shape;270;p19"/>
          <p:cNvSpPr/>
          <p:nvPr/>
        </p:nvSpPr>
        <p:spPr>
          <a:xfrm>
            <a:off x="13743542" y="4166846"/>
            <a:ext cx="1239263" cy="1239263"/>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B121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1" name="Google Shape;271;p19"/>
          <p:cNvSpPr txBox="1"/>
          <p:nvPr/>
        </p:nvSpPr>
        <p:spPr>
          <a:xfrm>
            <a:off x="13743550" y="4284624"/>
            <a:ext cx="1239300" cy="984900"/>
          </a:xfrm>
          <a:prstGeom prst="rect">
            <a:avLst/>
          </a:prstGeom>
          <a:noFill/>
          <a:ln>
            <a:noFill/>
          </a:ln>
        </p:spPr>
        <p:txBody>
          <a:bodyPr anchorCtr="0" anchor="t" bIns="0" lIns="0" spcFirstLastPara="1" rIns="0" wrap="square" tIns="0">
            <a:spAutoFit/>
          </a:bodyPr>
          <a:lstStyle/>
          <a:p>
            <a:pPr indent="0" lvl="1" marL="0" marR="0" rtl="0" algn="ctr">
              <a:lnSpc>
                <a:spcPct val="157008"/>
              </a:lnSpc>
              <a:spcBef>
                <a:spcPts val="0"/>
              </a:spcBef>
              <a:spcAft>
                <a:spcPts val="0"/>
              </a:spcAft>
              <a:buNone/>
            </a:pPr>
            <a:r>
              <a:rPr b="1" i="0" lang="en-US" sz="6399" u="none" cap="none" strike="noStrike">
                <a:solidFill>
                  <a:srgbClr val="F6F3FA"/>
                </a:solidFill>
                <a:latin typeface="Poppins"/>
                <a:ea typeface="Poppins"/>
                <a:cs typeface="Poppins"/>
                <a:sym typeface="Poppins"/>
              </a:rPr>
              <a:t>3</a:t>
            </a:r>
            <a:endParaRPr/>
          </a:p>
        </p:txBody>
      </p:sp>
      <p:sp>
        <p:nvSpPr>
          <p:cNvPr id="272" name="Google Shape;272;p19"/>
          <p:cNvSpPr txBox="1"/>
          <p:nvPr/>
        </p:nvSpPr>
        <p:spPr>
          <a:xfrm>
            <a:off x="17259300" y="9191625"/>
            <a:ext cx="626400" cy="307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000">
                <a:solidFill>
                  <a:srgbClr val="000000"/>
                </a:solidFill>
                <a:latin typeface="Poppins"/>
                <a:ea typeface="Poppins"/>
                <a:cs typeface="Poppins"/>
                <a:sym typeface="Poppins"/>
              </a:rPr>
              <a:t>19</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 name="Google Shape;91;p2"/>
          <p:cNvSpPr txBox="1"/>
          <p:nvPr/>
        </p:nvSpPr>
        <p:spPr>
          <a:xfrm>
            <a:off x="405353" y="2345012"/>
            <a:ext cx="17477295" cy="6290158"/>
          </a:xfrm>
          <a:prstGeom prst="rect">
            <a:avLst/>
          </a:prstGeom>
          <a:noFill/>
          <a:ln>
            <a:noFill/>
          </a:ln>
        </p:spPr>
        <p:txBody>
          <a:bodyPr anchorCtr="0" anchor="t" bIns="0" lIns="0" spcFirstLastPara="1" rIns="0" wrap="square" tIns="0">
            <a:spAutoFit/>
          </a:bodyPr>
          <a:lstStyle/>
          <a:p>
            <a:pPr indent="-457713" lvl="1" marL="915425" marR="0" rtl="0" algn="l">
              <a:lnSpc>
                <a:spcPct val="107995"/>
              </a:lnSpc>
              <a:spcBef>
                <a:spcPts val="0"/>
              </a:spcBef>
              <a:spcAft>
                <a:spcPts val="0"/>
              </a:spcAft>
              <a:buClr>
                <a:srgbClr val="216ECF"/>
              </a:buClr>
              <a:buSzPts val="4240"/>
              <a:buFont typeface="Arial"/>
              <a:buChar char="•"/>
            </a:pPr>
            <a:r>
              <a:rPr b="0" i="0" lang="en-US" sz="4240" u="none" cap="none" strike="noStrike">
                <a:solidFill>
                  <a:srgbClr val="216ECF"/>
                </a:solidFill>
                <a:latin typeface="Calibri"/>
                <a:ea typeface="Calibri"/>
                <a:cs typeface="Calibri"/>
                <a:sym typeface="Calibri"/>
              </a:rPr>
              <a:t>Category Name:  </a:t>
            </a:r>
            <a:r>
              <a:rPr b="0" i="0" lang="en-US" sz="4240" u="none" cap="none" strike="noStrike">
                <a:solidFill>
                  <a:srgbClr val="000000"/>
                </a:solidFill>
                <a:latin typeface="Calibri"/>
                <a:ea typeface="Calibri"/>
                <a:cs typeface="Calibri"/>
                <a:sym typeface="Calibri"/>
              </a:rPr>
              <a:t>City Problems – Traffic Congestion, Waste Management, Pollution Control, Smart Infrastructure</a:t>
            </a:r>
            <a:endParaRPr/>
          </a:p>
          <a:p>
            <a:pPr indent="0" lvl="0" marL="0" marR="0" rtl="0" algn="l">
              <a:lnSpc>
                <a:spcPct val="113089"/>
              </a:lnSpc>
              <a:spcBef>
                <a:spcPts val="0"/>
              </a:spcBef>
              <a:spcAft>
                <a:spcPts val="0"/>
              </a:spcAft>
              <a:buNone/>
            </a:pPr>
            <a:r>
              <a:t/>
            </a:r>
            <a:endParaRPr sz="4240">
              <a:solidFill>
                <a:srgbClr val="000000"/>
              </a:solidFill>
              <a:latin typeface="Calibri"/>
              <a:ea typeface="Calibri"/>
              <a:cs typeface="Calibri"/>
              <a:sym typeface="Calibri"/>
            </a:endParaRPr>
          </a:p>
          <a:p>
            <a:pPr indent="-630427" lvl="1" marL="1260857" marR="0" rtl="0" algn="l">
              <a:lnSpc>
                <a:spcPct val="107996"/>
              </a:lnSpc>
              <a:spcBef>
                <a:spcPts val="0"/>
              </a:spcBef>
              <a:spcAft>
                <a:spcPts val="0"/>
              </a:spcAft>
              <a:buClr>
                <a:srgbClr val="216ECF"/>
              </a:buClr>
              <a:buSzPts val="5840"/>
              <a:buFont typeface="Arial"/>
              <a:buChar char="•"/>
            </a:pPr>
            <a:r>
              <a:rPr b="0" i="0" lang="en-US" sz="5840" u="none" cap="none" strike="noStrike">
                <a:solidFill>
                  <a:srgbClr val="216ECF"/>
                </a:solidFill>
                <a:latin typeface="Calibri"/>
                <a:ea typeface="Calibri"/>
                <a:cs typeface="Calibri"/>
                <a:sym typeface="Calibri"/>
              </a:rPr>
              <a:t>Group Name: </a:t>
            </a:r>
            <a:r>
              <a:rPr b="1" i="0" lang="en-US" sz="5840" u="none" cap="none" strike="noStrike">
                <a:solidFill>
                  <a:srgbClr val="000000"/>
                </a:solidFill>
                <a:latin typeface="Calibri"/>
                <a:ea typeface="Calibri"/>
                <a:cs typeface="Calibri"/>
                <a:sym typeface="Calibri"/>
              </a:rPr>
              <a:t>Team_Gliders</a:t>
            </a:r>
            <a:endParaRPr/>
          </a:p>
          <a:p>
            <a:pPr indent="-479302" lvl="1" marL="958604" marR="0" rtl="0" algn="l">
              <a:lnSpc>
                <a:spcPct val="107995"/>
              </a:lnSpc>
              <a:spcBef>
                <a:spcPts val="0"/>
              </a:spcBef>
              <a:spcAft>
                <a:spcPts val="0"/>
              </a:spcAft>
              <a:buClr>
                <a:srgbClr val="216ECF"/>
              </a:buClr>
              <a:buSzPts val="4440"/>
              <a:buFont typeface="Arial"/>
              <a:buChar char="•"/>
            </a:pPr>
            <a:r>
              <a:rPr b="0" i="0" lang="en-US" sz="4440" u="none" cap="none" strike="noStrike">
                <a:solidFill>
                  <a:srgbClr val="216ECF"/>
                </a:solidFill>
                <a:latin typeface="Calibri"/>
                <a:ea typeface="Calibri"/>
                <a:cs typeface="Calibri"/>
                <a:sym typeface="Calibri"/>
              </a:rPr>
              <a:t>Team Members:</a:t>
            </a:r>
            <a:endParaRPr/>
          </a:p>
          <a:p>
            <a:pPr indent="0" lvl="0" marL="0" marR="0" rtl="0" algn="l">
              <a:lnSpc>
                <a:spcPct val="107994"/>
              </a:lnSpc>
              <a:spcBef>
                <a:spcPts val="0"/>
              </a:spcBef>
              <a:spcAft>
                <a:spcPts val="0"/>
              </a:spcAft>
              <a:buNone/>
            </a:pPr>
            <a:r>
              <a:rPr lang="en-US" sz="3740">
                <a:solidFill>
                  <a:srgbClr val="216ECF"/>
                </a:solidFill>
                <a:latin typeface="Calibri"/>
                <a:ea typeface="Calibri"/>
                <a:cs typeface="Calibri"/>
                <a:sym typeface="Calibri"/>
              </a:rPr>
              <a:t>                  i.</a:t>
            </a:r>
            <a:r>
              <a:rPr lang="en-US" sz="3740">
                <a:solidFill>
                  <a:srgbClr val="000000"/>
                </a:solidFill>
                <a:latin typeface="Calibri"/>
                <a:ea typeface="Calibri"/>
                <a:cs typeface="Calibri"/>
                <a:sym typeface="Calibri"/>
              </a:rPr>
              <a:t> Umme Hani Punam</a:t>
            </a:r>
            <a:endParaRPr/>
          </a:p>
          <a:p>
            <a:pPr indent="0" lvl="0" marL="0" marR="0" rtl="0" algn="l">
              <a:lnSpc>
                <a:spcPct val="107994"/>
              </a:lnSpc>
              <a:spcBef>
                <a:spcPts val="0"/>
              </a:spcBef>
              <a:spcAft>
                <a:spcPts val="0"/>
              </a:spcAft>
              <a:buNone/>
            </a:pPr>
            <a:r>
              <a:rPr lang="en-US" sz="3740">
                <a:solidFill>
                  <a:srgbClr val="000000"/>
                </a:solidFill>
                <a:latin typeface="Calibri"/>
                <a:ea typeface="Calibri"/>
                <a:cs typeface="Calibri"/>
                <a:sym typeface="Calibri"/>
              </a:rPr>
              <a:t>                </a:t>
            </a:r>
            <a:r>
              <a:rPr lang="en-US" sz="3740">
                <a:solidFill>
                  <a:srgbClr val="216ECF"/>
                </a:solidFill>
                <a:latin typeface="Calibri"/>
                <a:ea typeface="Calibri"/>
                <a:cs typeface="Calibri"/>
                <a:sym typeface="Calibri"/>
              </a:rPr>
              <a:t> ii</a:t>
            </a:r>
            <a:r>
              <a:rPr lang="en-US" sz="3740">
                <a:solidFill>
                  <a:srgbClr val="000000"/>
                </a:solidFill>
                <a:latin typeface="Calibri"/>
                <a:ea typeface="Calibri"/>
                <a:cs typeface="Calibri"/>
                <a:sym typeface="Calibri"/>
              </a:rPr>
              <a:t>. Rebeka Sultana Orce</a:t>
            </a:r>
            <a:endParaRPr/>
          </a:p>
          <a:p>
            <a:pPr indent="0" lvl="0" marL="0" marR="0" rtl="0" algn="l">
              <a:lnSpc>
                <a:spcPct val="107994"/>
              </a:lnSpc>
              <a:spcBef>
                <a:spcPts val="0"/>
              </a:spcBef>
              <a:spcAft>
                <a:spcPts val="0"/>
              </a:spcAft>
              <a:buNone/>
            </a:pPr>
            <a:r>
              <a:rPr lang="en-US" sz="3740">
                <a:solidFill>
                  <a:srgbClr val="000000"/>
                </a:solidFill>
                <a:latin typeface="Calibri"/>
                <a:ea typeface="Calibri"/>
                <a:cs typeface="Calibri"/>
                <a:sym typeface="Calibri"/>
              </a:rPr>
              <a:t>               </a:t>
            </a:r>
            <a:r>
              <a:rPr lang="en-US" sz="3740">
                <a:solidFill>
                  <a:srgbClr val="216ECF"/>
                </a:solidFill>
                <a:latin typeface="Calibri"/>
                <a:ea typeface="Calibri"/>
                <a:cs typeface="Calibri"/>
                <a:sym typeface="Calibri"/>
              </a:rPr>
              <a:t>  iii</a:t>
            </a:r>
            <a:r>
              <a:rPr lang="en-US" sz="3740">
                <a:solidFill>
                  <a:srgbClr val="000000"/>
                </a:solidFill>
                <a:latin typeface="Calibri"/>
                <a:ea typeface="Calibri"/>
                <a:cs typeface="Calibri"/>
                <a:sym typeface="Calibri"/>
              </a:rPr>
              <a:t>. Fahim Bin Zaman</a:t>
            </a:r>
            <a:endParaRPr/>
          </a:p>
          <a:p>
            <a:pPr indent="0" lvl="0" marL="0" marR="0" rtl="0" algn="l">
              <a:lnSpc>
                <a:spcPct val="107994"/>
              </a:lnSpc>
              <a:spcBef>
                <a:spcPts val="0"/>
              </a:spcBef>
              <a:spcAft>
                <a:spcPts val="0"/>
              </a:spcAft>
              <a:buNone/>
            </a:pPr>
            <a:r>
              <a:rPr lang="en-US" sz="3740">
                <a:solidFill>
                  <a:srgbClr val="000000"/>
                </a:solidFill>
                <a:latin typeface="Calibri"/>
                <a:ea typeface="Calibri"/>
                <a:cs typeface="Calibri"/>
                <a:sym typeface="Calibri"/>
              </a:rPr>
              <a:t>             </a:t>
            </a:r>
            <a:r>
              <a:rPr lang="en-US" sz="3740">
                <a:solidFill>
                  <a:srgbClr val="216ECF"/>
                </a:solidFill>
                <a:latin typeface="Calibri"/>
                <a:ea typeface="Calibri"/>
                <a:cs typeface="Calibri"/>
                <a:sym typeface="Calibri"/>
              </a:rPr>
              <a:t>    iv.</a:t>
            </a:r>
            <a:r>
              <a:rPr lang="en-US" sz="3740">
                <a:solidFill>
                  <a:srgbClr val="000000"/>
                </a:solidFill>
                <a:latin typeface="Calibri"/>
                <a:ea typeface="Calibri"/>
                <a:cs typeface="Calibri"/>
                <a:sym typeface="Calibri"/>
              </a:rPr>
              <a:t> Alvee Ahnaf</a:t>
            </a:r>
            <a:endParaRPr/>
          </a:p>
          <a:p>
            <a:pPr indent="0" lvl="0" marL="0" marR="0" rtl="0" algn="l">
              <a:lnSpc>
                <a:spcPct val="107994"/>
              </a:lnSpc>
              <a:spcBef>
                <a:spcPts val="0"/>
              </a:spcBef>
              <a:spcAft>
                <a:spcPts val="0"/>
              </a:spcAft>
              <a:buNone/>
            </a:pPr>
            <a:r>
              <a:rPr lang="en-US" sz="3740">
                <a:solidFill>
                  <a:srgbClr val="000000"/>
                </a:solidFill>
                <a:latin typeface="Calibri"/>
                <a:ea typeface="Calibri"/>
                <a:cs typeface="Calibri"/>
                <a:sym typeface="Calibri"/>
              </a:rPr>
              <a:t>                </a:t>
            </a:r>
            <a:r>
              <a:rPr lang="en-US" sz="3740">
                <a:solidFill>
                  <a:srgbClr val="216ECF"/>
                </a:solidFill>
                <a:latin typeface="Calibri"/>
                <a:ea typeface="Calibri"/>
                <a:cs typeface="Calibri"/>
                <a:sym typeface="Calibri"/>
              </a:rPr>
              <a:t>  v.</a:t>
            </a:r>
            <a:r>
              <a:rPr lang="en-US" sz="3740">
                <a:solidFill>
                  <a:srgbClr val="000000"/>
                </a:solidFill>
                <a:latin typeface="Calibri"/>
                <a:ea typeface="Calibri"/>
                <a:cs typeface="Calibri"/>
                <a:sym typeface="Calibri"/>
              </a:rPr>
              <a:t> Shamsul Islam Fahim </a:t>
            </a:r>
            <a:endParaRPr/>
          </a:p>
          <a:p>
            <a:pPr indent="0" lvl="0" marL="0" marR="0" rtl="0" algn="l">
              <a:lnSpc>
                <a:spcPct val="107994"/>
              </a:lnSpc>
              <a:spcBef>
                <a:spcPts val="0"/>
              </a:spcBef>
              <a:spcAft>
                <a:spcPts val="0"/>
              </a:spcAft>
              <a:buNone/>
            </a:pPr>
            <a:r>
              <a:t/>
            </a:r>
            <a:endParaRPr sz="3740">
              <a:solidFill>
                <a:srgbClr val="000000"/>
              </a:solidFill>
              <a:latin typeface="Calibri"/>
              <a:ea typeface="Calibri"/>
              <a:cs typeface="Calibri"/>
              <a:sym typeface="Calibri"/>
            </a:endParaRPr>
          </a:p>
        </p:txBody>
      </p:sp>
      <p:sp>
        <p:nvSpPr>
          <p:cNvPr id="92" name="Google Shape;92;p2"/>
          <p:cNvSpPr txBox="1"/>
          <p:nvPr/>
        </p:nvSpPr>
        <p:spPr>
          <a:xfrm>
            <a:off x="1028700" y="962025"/>
            <a:ext cx="15773400" cy="966826"/>
          </a:xfrm>
          <a:prstGeom prst="rect">
            <a:avLst/>
          </a:prstGeom>
          <a:noFill/>
          <a:ln>
            <a:noFill/>
          </a:ln>
        </p:spPr>
        <p:txBody>
          <a:bodyPr anchorCtr="0" anchor="t" bIns="0" lIns="0" spcFirstLastPara="1" rIns="0" wrap="square" tIns="0">
            <a:spAutoFit/>
          </a:bodyPr>
          <a:lstStyle/>
          <a:p>
            <a:pPr indent="0" lvl="0" marL="0" marR="0" rtl="0" algn="ctr">
              <a:lnSpc>
                <a:spcPct val="107996"/>
              </a:lnSpc>
              <a:spcBef>
                <a:spcPts val="0"/>
              </a:spcBef>
              <a:spcAft>
                <a:spcPts val="0"/>
              </a:spcAft>
              <a:buNone/>
            </a:pPr>
            <a:r>
              <a:rPr b="1" lang="en-US" sz="5940">
                <a:solidFill>
                  <a:srgbClr val="CB00DB"/>
                </a:solidFill>
                <a:latin typeface="Calibri"/>
                <a:ea typeface="Calibri"/>
                <a:cs typeface="Calibri"/>
                <a:sym typeface="Calibri"/>
              </a:rPr>
              <a:t>INITIATIVE NAME</a:t>
            </a:r>
            <a:endParaRPr/>
          </a:p>
        </p:txBody>
      </p:sp>
      <p:sp>
        <p:nvSpPr>
          <p:cNvPr id="93" name="Google Shape;93;p2"/>
          <p:cNvSpPr txBox="1"/>
          <p:nvPr/>
        </p:nvSpPr>
        <p:spPr>
          <a:xfrm>
            <a:off x="17259300" y="9191625"/>
            <a:ext cx="152400" cy="21907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000">
                <a:solidFill>
                  <a:srgbClr val="000000"/>
                </a:solidFill>
                <a:latin typeface="Poppins"/>
                <a:ea typeface="Poppins"/>
                <a:cs typeface="Poppins"/>
                <a:sym typeface="Poppins"/>
              </a:rPr>
              <a:t>2</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8" name="Google Shape;278;p20"/>
          <p:cNvSpPr/>
          <p:nvPr/>
        </p:nvSpPr>
        <p:spPr>
          <a:xfrm>
            <a:off x="0" y="0"/>
            <a:ext cx="6661350" cy="9653108"/>
          </a:xfrm>
          <a:custGeom>
            <a:rect b="b" l="l" r="r" t="t"/>
            <a:pathLst>
              <a:path extrusionOk="0" h="1619649" w="941201">
                <a:moveTo>
                  <a:pt x="0" y="0"/>
                </a:moveTo>
                <a:lnTo>
                  <a:pt x="941201" y="0"/>
                </a:lnTo>
                <a:lnTo>
                  <a:pt x="941201" y="1619649"/>
                </a:lnTo>
                <a:lnTo>
                  <a:pt x="0" y="1619649"/>
                </a:lnTo>
                <a:close/>
              </a:path>
            </a:pathLst>
          </a:custGeom>
          <a:blipFill rotWithShape="1">
            <a:blip r:embed="rId4">
              <a:alphaModFix/>
            </a:blip>
            <a:stretch>
              <a:fillRect b="0" l="-36040" r="-3604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9" name="Google Shape;279;p20"/>
          <p:cNvSpPr txBox="1"/>
          <p:nvPr/>
        </p:nvSpPr>
        <p:spPr>
          <a:xfrm>
            <a:off x="7358287" y="2152650"/>
            <a:ext cx="9500403" cy="573405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12000">
                <a:solidFill>
                  <a:srgbClr val="000000"/>
                </a:solidFill>
                <a:latin typeface="Calibri"/>
                <a:ea typeface="Calibri"/>
                <a:cs typeface="Calibri"/>
                <a:sym typeface="Calibri"/>
              </a:rPr>
              <a:t>Efficient Energy Usage, Waste &amp; AI</a:t>
            </a:r>
            <a:endParaRPr/>
          </a:p>
        </p:txBody>
      </p:sp>
      <p:sp>
        <p:nvSpPr>
          <p:cNvPr id="280" name="Google Shape;280;p20"/>
          <p:cNvSpPr txBox="1"/>
          <p:nvPr/>
        </p:nvSpPr>
        <p:spPr>
          <a:xfrm>
            <a:off x="17259300" y="9191625"/>
            <a:ext cx="541800" cy="307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000">
                <a:solidFill>
                  <a:srgbClr val="000000"/>
                </a:solidFill>
                <a:latin typeface="Poppins"/>
                <a:ea typeface="Poppins"/>
                <a:cs typeface="Poppins"/>
                <a:sym typeface="Poppins"/>
              </a:rPr>
              <a:t>20</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 name="Google Shape;286;p21"/>
          <p:cNvSpPr/>
          <p:nvPr/>
        </p:nvSpPr>
        <p:spPr>
          <a:xfrm>
            <a:off x="0" y="0"/>
            <a:ext cx="9096375" cy="10287000"/>
          </a:xfrm>
          <a:custGeom>
            <a:rect b="b" l="l" r="r" t="t"/>
            <a:pathLst>
              <a:path extrusionOk="0" h="919187" w="812800">
                <a:moveTo>
                  <a:pt x="0" y="0"/>
                </a:moveTo>
                <a:lnTo>
                  <a:pt x="812800" y="0"/>
                </a:lnTo>
                <a:lnTo>
                  <a:pt x="812800" y="919187"/>
                </a:lnTo>
                <a:lnTo>
                  <a:pt x="0" y="919187"/>
                </a:lnTo>
                <a:close/>
              </a:path>
            </a:pathLst>
          </a:custGeom>
          <a:blipFill rotWithShape="1">
            <a:blip r:embed="rId4">
              <a:alphaModFix/>
            </a:blip>
            <a:stretch>
              <a:fillRect b="0" l="-34737" r="-34737"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 name="Google Shape;287;p21"/>
          <p:cNvSpPr/>
          <p:nvPr/>
        </p:nvSpPr>
        <p:spPr>
          <a:xfrm>
            <a:off x="9191625" y="0"/>
            <a:ext cx="9096375" cy="10287000"/>
          </a:xfrm>
          <a:custGeom>
            <a:rect b="b" l="l" r="r" t="t"/>
            <a:pathLst>
              <a:path extrusionOk="0" h="919187" w="812800">
                <a:moveTo>
                  <a:pt x="0" y="0"/>
                </a:moveTo>
                <a:lnTo>
                  <a:pt x="812800" y="0"/>
                </a:lnTo>
                <a:lnTo>
                  <a:pt x="812800" y="919187"/>
                </a:lnTo>
                <a:lnTo>
                  <a:pt x="0" y="919187"/>
                </a:lnTo>
                <a:close/>
              </a:path>
            </a:pathLst>
          </a:custGeom>
          <a:blipFill rotWithShape="1">
            <a:blip r:embed="rId5">
              <a:alphaModFix/>
            </a:blip>
            <a:stretch>
              <a:fillRect b="0" l="-46578" r="-4658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 name="Google Shape;288;p21"/>
          <p:cNvSpPr txBox="1"/>
          <p:nvPr/>
        </p:nvSpPr>
        <p:spPr>
          <a:xfrm>
            <a:off x="1028700" y="942975"/>
            <a:ext cx="16230600" cy="558300"/>
          </a:xfrm>
          <a:prstGeom prst="rect">
            <a:avLst/>
          </a:prstGeom>
          <a:noFill/>
          <a:ln>
            <a:noFill/>
          </a:ln>
        </p:spPr>
        <p:txBody>
          <a:bodyPr anchorCtr="0" anchor="t" bIns="0" lIns="0" spcFirstLastPara="1" rIns="0" wrap="square" tIns="0">
            <a:spAutoFit/>
          </a:bodyPr>
          <a:lstStyle/>
          <a:p>
            <a:pPr indent="0" lvl="0" marL="0" marR="0" rtl="0" algn="ctr">
              <a:lnSpc>
                <a:spcPct val="139968"/>
              </a:lnSpc>
              <a:spcBef>
                <a:spcPts val="0"/>
              </a:spcBef>
              <a:spcAft>
                <a:spcPts val="0"/>
              </a:spcAft>
              <a:buNone/>
            </a:pPr>
            <a:r>
              <a:rPr b="1" lang="en-US" sz="3150">
                <a:solidFill>
                  <a:srgbClr val="F6F3FA"/>
                </a:solidFill>
                <a:latin typeface="Poppins"/>
                <a:ea typeface="Poppins"/>
                <a:cs typeface="Poppins"/>
                <a:sym typeface="Poppins"/>
              </a:rPr>
              <a:t>Optimizing energy consumption in buildings and factories through AI</a:t>
            </a:r>
            <a:endParaRPr/>
          </a:p>
        </p:txBody>
      </p:sp>
      <p:sp>
        <p:nvSpPr>
          <p:cNvPr id="289" name="Google Shape;289;p21"/>
          <p:cNvSpPr txBox="1"/>
          <p:nvPr/>
        </p:nvSpPr>
        <p:spPr>
          <a:xfrm>
            <a:off x="1028700" y="4597718"/>
            <a:ext cx="16230600" cy="1091565"/>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lang="en-US" sz="7200">
                <a:solidFill>
                  <a:srgbClr val="F6F3FA"/>
                </a:solidFill>
                <a:latin typeface="Poppins"/>
                <a:ea typeface="Poppins"/>
                <a:cs typeface="Poppins"/>
                <a:sym typeface="Poppins"/>
              </a:rPr>
              <a:t>Less Energy= Less Waste!</a:t>
            </a:r>
            <a:endParaRPr/>
          </a:p>
        </p:txBody>
      </p:sp>
      <p:sp>
        <p:nvSpPr>
          <p:cNvPr id="290" name="Google Shape;290;p21"/>
          <p:cNvSpPr txBox="1"/>
          <p:nvPr/>
        </p:nvSpPr>
        <p:spPr>
          <a:xfrm>
            <a:off x="1028700" y="8586818"/>
            <a:ext cx="16230600" cy="558165"/>
          </a:xfrm>
          <a:prstGeom prst="rect">
            <a:avLst/>
          </a:prstGeom>
          <a:noFill/>
          <a:ln>
            <a:noFill/>
          </a:ln>
        </p:spPr>
        <p:txBody>
          <a:bodyPr anchorCtr="0" anchor="t" bIns="0" lIns="0" spcFirstLastPara="1" rIns="0" wrap="square" tIns="0">
            <a:spAutoFit/>
          </a:bodyPr>
          <a:lstStyle/>
          <a:p>
            <a:pPr indent="0" lvl="0" marL="0" marR="0" rtl="0" algn="ctr">
              <a:lnSpc>
                <a:spcPct val="139968"/>
              </a:lnSpc>
              <a:spcBef>
                <a:spcPts val="0"/>
              </a:spcBef>
              <a:spcAft>
                <a:spcPts val="0"/>
              </a:spcAft>
              <a:buNone/>
            </a:pPr>
            <a:r>
              <a:rPr b="1" lang="en-US" sz="3150">
                <a:solidFill>
                  <a:srgbClr val="F6F3FA"/>
                </a:solidFill>
                <a:latin typeface="Poppins"/>
                <a:ea typeface="Poppins"/>
                <a:cs typeface="Poppins"/>
                <a:sym typeface="Poppins"/>
              </a:rPr>
              <a:t>Developing more efficient transportation systems Through AI</a:t>
            </a:r>
            <a:endParaRPr/>
          </a:p>
        </p:txBody>
      </p:sp>
      <p:sp>
        <p:nvSpPr>
          <p:cNvPr id="291" name="Google Shape;291;p21"/>
          <p:cNvSpPr txBox="1"/>
          <p:nvPr/>
        </p:nvSpPr>
        <p:spPr>
          <a:xfrm>
            <a:off x="17259300" y="9191625"/>
            <a:ext cx="690000" cy="307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000">
                <a:solidFill>
                  <a:srgbClr val="000000"/>
                </a:solidFill>
                <a:latin typeface="Poppins"/>
                <a:ea typeface="Poppins"/>
                <a:cs typeface="Poppins"/>
                <a:sym typeface="Poppins"/>
              </a:rPr>
              <a:t>21</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297" name="Google Shape;297;p22"/>
          <p:cNvCxnSpPr/>
          <p:nvPr/>
        </p:nvCxnSpPr>
        <p:spPr>
          <a:xfrm>
            <a:off x="1249709" y="4234919"/>
            <a:ext cx="15788583" cy="0"/>
          </a:xfrm>
          <a:prstGeom prst="straightConnector1">
            <a:avLst/>
          </a:prstGeom>
          <a:noFill/>
          <a:ln cap="flat" cmpd="sng" w="38100">
            <a:solidFill>
              <a:srgbClr val="0A111E"/>
            </a:solidFill>
            <a:prstDash val="solid"/>
            <a:round/>
            <a:headEnd len="sm" w="sm" type="none"/>
            <a:tailEnd len="sm" w="sm" type="none"/>
          </a:ln>
        </p:spPr>
      </p:cxnSp>
      <p:sp>
        <p:nvSpPr>
          <p:cNvPr id="298" name="Google Shape;298;p22"/>
          <p:cNvSpPr txBox="1"/>
          <p:nvPr/>
        </p:nvSpPr>
        <p:spPr>
          <a:xfrm>
            <a:off x="1023000" y="5058827"/>
            <a:ext cx="3154200" cy="3234000"/>
          </a:xfrm>
          <a:prstGeom prst="rect">
            <a:avLst/>
          </a:prstGeom>
          <a:noFill/>
          <a:ln>
            <a:noFill/>
          </a:ln>
        </p:spPr>
        <p:txBody>
          <a:bodyPr anchorCtr="0" anchor="t" bIns="0" lIns="0" spcFirstLastPara="1" rIns="0" wrap="square" tIns="0">
            <a:spAutoFit/>
          </a:bodyPr>
          <a:lstStyle/>
          <a:p>
            <a:pPr indent="0" lvl="0" marL="0" marR="0" rtl="0" algn="ctr">
              <a:lnSpc>
                <a:spcPct val="140022"/>
              </a:lnSpc>
              <a:spcBef>
                <a:spcPts val="0"/>
              </a:spcBef>
              <a:spcAft>
                <a:spcPts val="0"/>
              </a:spcAft>
              <a:buNone/>
            </a:pPr>
            <a:r>
              <a:rPr b="1" lang="en-US" sz="2626">
                <a:solidFill>
                  <a:srgbClr val="0A111E"/>
                </a:solidFill>
                <a:latin typeface="Poppins"/>
                <a:ea typeface="Poppins"/>
                <a:cs typeface="Poppins"/>
                <a:sym typeface="Poppins"/>
              </a:rPr>
              <a:t>Generally by a rule of thumb it is accepted that the less the energy usage the less the produced waste</a:t>
            </a:r>
            <a:endParaRPr/>
          </a:p>
        </p:txBody>
      </p:sp>
      <p:sp>
        <p:nvSpPr>
          <p:cNvPr id="299" name="Google Shape;299;p22"/>
          <p:cNvSpPr txBox="1"/>
          <p:nvPr/>
        </p:nvSpPr>
        <p:spPr>
          <a:xfrm>
            <a:off x="9490075" y="5058825"/>
            <a:ext cx="4162500" cy="36162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lang="en-US" sz="2499">
                <a:solidFill>
                  <a:srgbClr val="0A111E"/>
                </a:solidFill>
                <a:latin typeface="Poppins"/>
                <a:ea typeface="Poppins"/>
                <a:cs typeface="Poppins"/>
                <a:sym typeface="Poppins"/>
              </a:rPr>
              <a:t>AI algorithms can analyze data on energy usage and identify patterns that can be used to improve efficiency in factories and buildings</a:t>
            </a:r>
            <a:endParaRPr/>
          </a:p>
        </p:txBody>
      </p:sp>
      <p:sp>
        <p:nvSpPr>
          <p:cNvPr id="300" name="Google Shape;300;p22"/>
          <p:cNvSpPr txBox="1"/>
          <p:nvPr/>
        </p:nvSpPr>
        <p:spPr>
          <a:xfrm>
            <a:off x="4882050" y="5058826"/>
            <a:ext cx="3753000" cy="36162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lang="en-US" sz="2499">
                <a:solidFill>
                  <a:srgbClr val="0A111E"/>
                </a:solidFill>
                <a:latin typeface="Poppins"/>
                <a:ea typeface="Poppins"/>
                <a:cs typeface="Poppins"/>
                <a:sym typeface="Poppins"/>
              </a:rPr>
              <a:t> AI can be used to optimize traffic flow and reduce fuel consumption and reduced mileage. Less mileage of vehicles means less waste</a:t>
            </a:r>
            <a:endParaRPr/>
          </a:p>
        </p:txBody>
      </p:sp>
      <p:sp>
        <p:nvSpPr>
          <p:cNvPr id="301" name="Google Shape;301;p22"/>
          <p:cNvSpPr txBox="1"/>
          <p:nvPr/>
        </p:nvSpPr>
        <p:spPr>
          <a:xfrm>
            <a:off x="13947775" y="5143501"/>
            <a:ext cx="3753000" cy="36162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1" lang="en-US" sz="2499">
                <a:solidFill>
                  <a:srgbClr val="0A111E"/>
                </a:solidFill>
                <a:latin typeface="Poppins"/>
                <a:ea typeface="Poppins"/>
                <a:cs typeface="Poppins"/>
                <a:sym typeface="Poppins"/>
              </a:rPr>
              <a:t>Since AI efficiently manages energy, it lessens the demand for generating more energy and thereby ensures less waste emission</a:t>
            </a:r>
            <a:endParaRPr/>
          </a:p>
        </p:txBody>
      </p:sp>
      <p:sp>
        <p:nvSpPr>
          <p:cNvPr id="302" name="Google Shape;302;p22"/>
          <p:cNvSpPr txBox="1"/>
          <p:nvPr/>
        </p:nvSpPr>
        <p:spPr>
          <a:xfrm>
            <a:off x="0" y="1084145"/>
            <a:ext cx="18288000" cy="1776451"/>
          </a:xfrm>
          <a:prstGeom prst="rect">
            <a:avLst/>
          </a:prstGeom>
          <a:noFill/>
          <a:ln>
            <a:noFill/>
          </a:ln>
        </p:spPr>
        <p:txBody>
          <a:bodyPr anchorCtr="0" anchor="t" bIns="0" lIns="0" spcFirstLastPara="1" rIns="0" wrap="square" tIns="0">
            <a:spAutoFit/>
          </a:bodyPr>
          <a:lstStyle/>
          <a:p>
            <a:pPr indent="0" lvl="0" marL="0" marR="0" rtl="0" algn="ctr">
              <a:lnSpc>
                <a:spcPct val="107996"/>
              </a:lnSpc>
              <a:spcBef>
                <a:spcPts val="0"/>
              </a:spcBef>
              <a:spcAft>
                <a:spcPts val="0"/>
              </a:spcAft>
              <a:buNone/>
            </a:pPr>
            <a:r>
              <a:rPr b="1" lang="en-US" sz="5940">
                <a:solidFill>
                  <a:srgbClr val="0A111E"/>
                </a:solidFill>
                <a:latin typeface="Calibri"/>
                <a:ea typeface="Calibri"/>
                <a:cs typeface="Calibri"/>
                <a:sym typeface="Calibri"/>
              </a:rPr>
              <a:t>Maximizing AI usage for energy efficiency can give results in producing less waste </a:t>
            </a:r>
            <a:endParaRPr/>
          </a:p>
        </p:txBody>
      </p:sp>
      <p:sp>
        <p:nvSpPr>
          <p:cNvPr id="303" name="Google Shape;303;p22"/>
          <p:cNvSpPr txBox="1"/>
          <p:nvPr/>
        </p:nvSpPr>
        <p:spPr>
          <a:xfrm>
            <a:off x="17259300" y="9191625"/>
            <a:ext cx="584100" cy="307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000">
                <a:solidFill>
                  <a:srgbClr val="000000"/>
                </a:solidFill>
                <a:latin typeface="Poppins"/>
                <a:ea typeface="Poppins"/>
                <a:cs typeface="Poppins"/>
                <a:sym typeface="Poppins"/>
              </a:rPr>
              <a:t>22</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9" name="Google Shape;309;p23"/>
          <p:cNvSpPr/>
          <p:nvPr/>
        </p:nvSpPr>
        <p:spPr>
          <a:xfrm>
            <a:off x="0" y="708352"/>
            <a:ext cx="7606155" cy="9002337"/>
          </a:xfrm>
          <a:custGeom>
            <a:rect b="b" l="l" r="r" t="t"/>
            <a:pathLst>
              <a:path extrusionOk="0" h="9002337" w="7606155">
                <a:moveTo>
                  <a:pt x="0" y="0"/>
                </a:moveTo>
                <a:lnTo>
                  <a:pt x="7606155" y="0"/>
                </a:lnTo>
                <a:lnTo>
                  <a:pt x="7606155" y="9002337"/>
                </a:lnTo>
                <a:lnTo>
                  <a:pt x="0" y="9002337"/>
                </a:lnTo>
                <a:lnTo>
                  <a:pt x="0" y="0"/>
                </a:lnTo>
                <a:close/>
              </a:path>
            </a:pathLst>
          </a:custGeom>
          <a:blipFill rotWithShape="1">
            <a:blip r:embed="rId4">
              <a:alphaModFix/>
            </a:blip>
            <a:stretch>
              <a:fillRect b="-1448" l="0" r="0" t="-312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0" name="Google Shape;310;p23"/>
          <p:cNvSpPr txBox="1"/>
          <p:nvPr/>
        </p:nvSpPr>
        <p:spPr>
          <a:xfrm>
            <a:off x="17259300" y="9191625"/>
            <a:ext cx="563100" cy="307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000">
                <a:solidFill>
                  <a:srgbClr val="000000"/>
                </a:solidFill>
                <a:latin typeface="Poppins"/>
                <a:ea typeface="Poppins"/>
                <a:cs typeface="Poppins"/>
                <a:sym typeface="Poppins"/>
              </a:rPr>
              <a:t>23</a:t>
            </a:r>
            <a:endParaRPr/>
          </a:p>
        </p:txBody>
      </p:sp>
      <p:sp>
        <p:nvSpPr>
          <p:cNvPr id="311" name="Google Shape;311;p23"/>
          <p:cNvSpPr txBox="1"/>
          <p:nvPr/>
        </p:nvSpPr>
        <p:spPr>
          <a:xfrm>
            <a:off x="8423683" y="1099571"/>
            <a:ext cx="8627498" cy="2230518"/>
          </a:xfrm>
          <a:prstGeom prst="rect">
            <a:avLst/>
          </a:prstGeom>
          <a:noFill/>
          <a:ln>
            <a:noFill/>
          </a:ln>
        </p:spPr>
        <p:txBody>
          <a:bodyPr anchorCtr="0" anchor="t" bIns="0" lIns="0" spcFirstLastPara="1" rIns="0" wrap="square" tIns="0">
            <a:spAutoFit/>
          </a:bodyPr>
          <a:lstStyle/>
          <a:p>
            <a:pPr indent="0" lvl="0" marL="0" marR="0" rtl="0" algn="ctr">
              <a:lnSpc>
                <a:spcPct val="139996"/>
              </a:lnSpc>
              <a:spcBef>
                <a:spcPts val="0"/>
              </a:spcBef>
              <a:spcAft>
                <a:spcPts val="0"/>
              </a:spcAft>
              <a:buNone/>
            </a:pPr>
            <a:r>
              <a:rPr b="1" lang="en-US" sz="6058">
                <a:solidFill>
                  <a:srgbClr val="53219A"/>
                </a:solidFill>
                <a:latin typeface="Calibri"/>
                <a:ea typeface="Calibri"/>
                <a:cs typeface="Calibri"/>
                <a:sym typeface="Calibri"/>
              </a:rPr>
              <a:t>Streamlining process using AI to produce less waste</a:t>
            </a:r>
            <a:endParaRPr/>
          </a:p>
        </p:txBody>
      </p:sp>
      <p:sp>
        <p:nvSpPr>
          <p:cNvPr id="312" name="Google Shape;312;p23"/>
          <p:cNvSpPr txBox="1"/>
          <p:nvPr/>
        </p:nvSpPr>
        <p:spPr>
          <a:xfrm>
            <a:off x="8423683" y="3670424"/>
            <a:ext cx="9219107" cy="2860427"/>
          </a:xfrm>
          <a:prstGeom prst="rect">
            <a:avLst/>
          </a:prstGeom>
          <a:noFill/>
          <a:ln>
            <a:noFill/>
          </a:ln>
        </p:spPr>
        <p:txBody>
          <a:bodyPr anchorCtr="0" anchor="t" bIns="0" lIns="0" spcFirstLastPara="1" rIns="0" wrap="square" tIns="0">
            <a:spAutoFit/>
          </a:bodyPr>
          <a:lstStyle/>
          <a:p>
            <a:pPr indent="0" lvl="0" marL="0" marR="0" rtl="0" algn="just">
              <a:lnSpc>
                <a:spcPct val="140012"/>
              </a:lnSpc>
              <a:spcBef>
                <a:spcPts val="0"/>
              </a:spcBef>
              <a:spcAft>
                <a:spcPts val="0"/>
              </a:spcAft>
              <a:buNone/>
            </a:pPr>
            <a:r>
              <a:rPr lang="en-US" sz="3259">
                <a:solidFill>
                  <a:srgbClr val="000000"/>
                </a:solidFill>
                <a:latin typeface="Poppins"/>
                <a:ea typeface="Poppins"/>
                <a:cs typeface="Poppins"/>
                <a:sym typeface="Poppins"/>
              </a:rPr>
              <a:t>Traditional processes often lead to waste of materials, time, and resources. AI-powered process optimization identifies and eliminates inefficiencies. This leads to reduced waste and costs.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8" name="Google Shape;318;p24"/>
          <p:cNvSpPr/>
          <p:nvPr/>
        </p:nvSpPr>
        <p:spPr>
          <a:xfrm>
            <a:off x="0" y="2051325"/>
            <a:ext cx="7027157" cy="4133661"/>
          </a:xfrm>
          <a:custGeom>
            <a:rect b="b" l="l" r="r" t="t"/>
            <a:pathLst>
              <a:path extrusionOk="0" h="4133661" w="7134170">
                <a:moveTo>
                  <a:pt x="0" y="0"/>
                </a:moveTo>
                <a:lnTo>
                  <a:pt x="7134170" y="0"/>
                </a:lnTo>
                <a:lnTo>
                  <a:pt x="7134170" y="4133661"/>
                </a:lnTo>
                <a:lnTo>
                  <a:pt x="0" y="4133661"/>
                </a:lnTo>
                <a:lnTo>
                  <a:pt x="0" y="0"/>
                </a:lnTo>
                <a:close/>
              </a:path>
            </a:pathLst>
          </a:custGeom>
          <a:blipFill rotWithShape="1">
            <a:blip r:embed="rId4">
              <a:alphaModFix/>
            </a:blip>
            <a:stretch>
              <a:fillRect b="0" l="0" r="-290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9" name="Google Shape;319;p24"/>
          <p:cNvSpPr/>
          <p:nvPr/>
        </p:nvSpPr>
        <p:spPr>
          <a:xfrm>
            <a:off x="110841" y="6184963"/>
            <a:ext cx="6912479" cy="3246037"/>
          </a:xfrm>
          <a:custGeom>
            <a:rect b="b" l="l" r="r" t="t"/>
            <a:pathLst>
              <a:path extrusionOk="0" h="3246037" w="6912479">
                <a:moveTo>
                  <a:pt x="0" y="0"/>
                </a:moveTo>
                <a:lnTo>
                  <a:pt x="6912479" y="0"/>
                </a:lnTo>
                <a:lnTo>
                  <a:pt x="6912479" y="3246037"/>
                </a:lnTo>
                <a:lnTo>
                  <a:pt x="0" y="3246037"/>
                </a:lnTo>
                <a:lnTo>
                  <a:pt x="0" y="0"/>
                </a:lnTo>
                <a:close/>
              </a:path>
            </a:pathLst>
          </a:custGeom>
          <a:blipFill rotWithShape="1">
            <a:blip r:embed="rId5">
              <a:alphaModFix/>
            </a:blip>
            <a:stretch>
              <a:fillRect b="-9890" l="0" r="0" t="-989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0" name="Google Shape;320;p24"/>
          <p:cNvSpPr txBox="1"/>
          <p:nvPr/>
        </p:nvSpPr>
        <p:spPr>
          <a:xfrm>
            <a:off x="17259300" y="9191625"/>
            <a:ext cx="732300" cy="307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000">
                <a:solidFill>
                  <a:srgbClr val="000000"/>
                </a:solidFill>
                <a:latin typeface="Poppins"/>
                <a:ea typeface="Poppins"/>
                <a:cs typeface="Poppins"/>
                <a:sym typeface="Poppins"/>
              </a:rPr>
              <a:t>24</a:t>
            </a:r>
            <a:endParaRPr/>
          </a:p>
        </p:txBody>
      </p:sp>
      <p:sp>
        <p:nvSpPr>
          <p:cNvPr id="321" name="Google Shape;321;p24"/>
          <p:cNvSpPr txBox="1"/>
          <p:nvPr/>
        </p:nvSpPr>
        <p:spPr>
          <a:xfrm>
            <a:off x="1739339" y="822004"/>
            <a:ext cx="15761509" cy="1050927"/>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lang="en-US" sz="5499">
                <a:solidFill>
                  <a:srgbClr val="53219A"/>
                </a:solidFill>
                <a:latin typeface="Calibri"/>
                <a:ea typeface="Calibri"/>
                <a:cs typeface="Calibri"/>
                <a:sym typeface="Calibri"/>
              </a:rPr>
              <a:t>AI-Driven Waste Reduction in Action</a:t>
            </a:r>
            <a:endParaRPr/>
          </a:p>
        </p:txBody>
      </p:sp>
      <p:sp>
        <p:nvSpPr>
          <p:cNvPr id="322" name="Google Shape;322;p24"/>
          <p:cNvSpPr txBox="1"/>
          <p:nvPr/>
        </p:nvSpPr>
        <p:spPr>
          <a:xfrm>
            <a:off x="7630167" y="2791747"/>
            <a:ext cx="10657833" cy="4274880"/>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b="1" lang="en-US" sz="2591">
                <a:solidFill>
                  <a:srgbClr val="216ECF"/>
                </a:solidFill>
                <a:latin typeface="Poppins"/>
                <a:ea typeface="Poppins"/>
                <a:cs typeface="Poppins"/>
                <a:sym typeface="Poppins"/>
              </a:rPr>
              <a:t>    </a:t>
            </a:r>
            <a:r>
              <a:rPr b="1" lang="en-US" sz="2591" u="sng">
                <a:solidFill>
                  <a:srgbClr val="216ECF"/>
                </a:solidFill>
                <a:latin typeface="Poppins"/>
                <a:ea typeface="Poppins"/>
                <a:cs typeface="Poppins"/>
                <a:sym typeface="Poppins"/>
              </a:rPr>
              <a:t>1.AI Workforce vs. Human Workforce in Waste </a:t>
            </a:r>
            <a:endParaRPr/>
          </a:p>
          <a:p>
            <a:pPr indent="0" lvl="0" marL="0" marR="0" rtl="0" algn="l">
              <a:lnSpc>
                <a:spcPct val="140023"/>
              </a:lnSpc>
              <a:spcBef>
                <a:spcPts val="0"/>
              </a:spcBef>
              <a:spcAft>
                <a:spcPts val="0"/>
              </a:spcAft>
              <a:buNone/>
            </a:pPr>
            <a:r>
              <a:rPr b="1" lang="en-US" sz="2591">
                <a:solidFill>
                  <a:srgbClr val="216ECF"/>
                </a:solidFill>
                <a:latin typeface="Poppins"/>
                <a:ea typeface="Poppins"/>
                <a:cs typeface="Poppins"/>
                <a:sym typeface="Poppins"/>
              </a:rPr>
              <a:t>        </a:t>
            </a:r>
            <a:r>
              <a:rPr b="1" lang="en-US" sz="2591" u="sng">
                <a:solidFill>
                  <a:srgbClr val="216ECF"/>
                </a:solidFill>
                <a:latin typeface="Poppins"/>
                <a:ea typeface="Poppins"/>
                <a:cs typeface="Poppins"/>
                <a:sym typeface="Poppins"/>
              </a:rPr>
              <a:t>Management</a:t>
            </a:r>
            <a:endParaRPr/>
          </a:p>
          <a:p>
            <a:pPr indent="0" lvl="0" marL="0" marR="0" rtl="0" algn="l">
              <a:lnSpc>
                <a:spcPct val="140023"/>
              </a:lnSpc>
              <a:spcBef>
                <a:spcPts val="0"/>
              </a:spcBef>
              <a:spcAft>
                <a:spcPts val="0"/>
              </a:spcAft>
              <a:buNone/>
            </a:pPr>
            <a:r>
              <a:t/>
            </a:r>
            <a:endParaRPr b="1" sz="2591" u="sng">
              <a:solidFill>
                <a:srgbClr val="216ECF"/>
              </a:solidFill>
              <a:latin typeface="Poppins"/>
              <a:ea typeface="Poppins"/>
              <a:cs typeface="Poppins"/>
              <a:sym typeface="Poppins"/>
            </a:endParaRPr>
          </a:p>
          <a:p>
            <a:pPr indent="-221652" lvl="1" marL="443305" marR="0" rtl="0" algn="l">
              <a:lnSpc>
                <a:spcPct val="139990"/>
              </a:lnSpc>
              <a:spcBef>
                <a:spcPts val="0"/>
              </a:spcBef>
              <a:spcAft>
                <a:spcPts val="0"/>
              </a:spcAft>
              <a:buClr>
                <a:srgbClr val="000000"/>
              </a:buClr>
              <a:buSzPts val="2053"/>
              <a:buFont typeface="Arial"/>
              <a:buChar char="•"/>
            </a:pPr>
            <a:r>
              <a:rPr b="1" i="1" lang="en-US" sz="2053" u="sng" cap="none" strike="noStrike">
                <a:solidFill>
                  <a:srgbClr val="000000"/>
                </a:solidFill>
                <a:latin typeface="Poppins"/>
                <a:ea typeface="Poppins"/>
                <a:cs typeface="Poppins"/>
                <a:sym typeface="Poppins"/>
              </a:rPr>
              <a:t>Speed &amp; Accuracy:</a:t>
            </a:r>
            <a:r>
              <a:rPr b="0" i="0" lang="en-US" sz="2053" u="none" cap="none" strike="noStrike">
                <a:solidFill>
                  <a:srgbClr val="000000"/>
                </a:solidFill>
                <a:latin typeface="Poppins"/>
                <a:ea typeface="Poppins"/>
                <a:cs typeface="Poppins"/>
                <a:sym typeface="Poppins"/>
              </a:rPr>
              <a:t> AI-powered sorting robots process 80 items per minute, while humans manage 30-50 items per minute. (Source: AMP Robotics)</a:t>
            </a:r>
            <a:endParaRPr/>
          </a:p>
          <a:p>
            <a:pPr indent="-221652" lvl="1" marL="443305" marR="0" rtl="0" algn="l">
              <a:lnSpc>
                <a:spcPct val="139990"/>
              </a:lnSpc>
              <a:spcBef>
                <a:spcPts val="0"/>
              </a:spcBef>
              <a:spcAft>
                <a:spcPts val="0"/>
              </a:spcAft>
              <a:buClr>
                <a:srgbClr val="000000"/>
              </a:buClr>
              <a:buSzPts val="2053"/>
              <a:buFont typeface="Arial"/>
              <a:buChar char="•"/>
            </a:pPr>
            <a:r>
              <a:rPr b="1" i="1" lang="en-US" sz="2053" u="sng" cap="none" strike="noStrike">
                <a:solidFill>
                  <a:srgbClr val="000000"/>
                </a:solidFill>
                <a:latin typeface="Poppins"/>
                <a:ea typeface="Poppins"/>
                <a:cs typeface="Poppins"/>
                <a:sym typeface="Poppins"/>
              </a:rPr>
              <a:t>Cost Reduction:</a:t>
            </a:r>
            <a:r>
              <a:rPr b="0" i="0" lang="en-US" sz="2053" u="none" cap="none" strike="noStrike">
                <a:solidFill>
                  <a:srgbClr val="000000"/>
                </a:solidFill>
                <a:latin typeface="Poppins"/>
                <a:ea typeface="Poppins"/>
                <a:cs typeface="Poppins"/>
                <a:sym typeface="Poppins"/>
              </a:rPr>
              <a:t> AI reduces operational costs by 30-50% compared to human-led waste sorting. (McKinsey Report, 2023)</a:t>
            </a:r>
            <a:endParaRPr/>
          </a:p>
          <a:p>
            <a:pPr indent="-221652" lvl="1" marL="443305" marR="0" rtl="0" algn="l">
              <a:lnSpc>
                <a:spcPct val="139990"/>
              </a:lnSpc>
              <a:spcBef>
                <a:spcPts val="0"/>
              </a:spcBef>
              <a:spcAft>
                <a:spcPts val="0"/>
              </a:spcAft>
              <a:buClr>
                <a:srgbClr val="000000"/>
              </a:buClr>
              <a:buSzPts val="2053"/>
              <a:buFont typeface="Arial"/>
              <a:buChar char="•"/>
            </a:pPr>
            <a:r>
              <a:rPr b="1" i="1" lang="en-US" sz="2053" u="sng" cap="none" strike="noStrike">
                <a:solidFill>
                  <a:srgbClr val="000000"/>
                </a:solidFill>
                <a:latin typeface="Poppins"/>
                <a:ea typeface="Poppins"/>
                <a:cs typeface="Poppins"/>
                <a:sym typeface="Poppins"/>
              </a:rPr>
              <a:t>Error Reduction: </a:t>
            </a:r>
            <a:r>
              <a:rPr b="0" i="0" lang="en-US" sz="2053" u="none" cap="none" strike="noStrike">
                <a:solidFill>
                  <a:srgbClr val="000000"/>
                </a:solidFill>
                <a:latin typeface="Poppins"/>
                <a:ea typeface="Poppins"/>
                <a:cs typeface="Poppins"/>
                <a:sym typeface="Poppins"/>
              </a:rPr>
              <a:t>AI sorting accuracy is 99%, whereas human error leads to 10-20% misclassification in recycling plants. (Waste Management Research, 2022)</a:t>
            </a:r>
            <a:endParaRPr/>
          </a:p>
          <a:p>
            <a:pPr indent="0" lvl="0" marL="0" marR="0" rtl="0" algn="ctr">
              <a:lnSpc>
                <a:spcPct val="139990"/>
              </a:lnSpc>
              <a:spcBef>
                <a:spcPts val="0"/>
              </a:spcBef>
              <a:spcAft>
                <a:spcPts val="0"/>
              </a:spcAft>
              <a:buNone/>
            </a:pPr>
            <a:r>
              <a:t/>
            </a:r>
            <a:endParaRPr sz="2053">
              <a:solidFill>
                <a:srgbClr val="000000"/>
              </a:solidFill>
              <a:latin typeface="Poppins"/>
              <a:ea typeface="Poppins"/>
              <a:cs typeface="Poppins"/>
              <a:sym typeface="Poppi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5"/>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 name="Google Shape;328;p25"/>
          <p:cNvSpPr/>
          <p:nvPr/>
        </p:nvSpPr>
        <p:spPr>
          <a:xfrm>
            <a:off x="1536915" y="1753254"/>
            <a:ext cx="6686047" cy="7655859"/>
          </a:xfrm>
          <a:custGeom>
            <a:rect b="b" l="l" r="r" t="t"/>
            <a:pathLst>
              <a:path extrusionOk="0" h="7655859" w="6686047">
                <a:moveTo>
                  <a:pt x="0" y="0"/>
                </a:moveTo>
                <a:lnTo>
                  <a:pt x="6686047" y="0"/>
                </a:lnTo>
                <a:lnTo>
                  <a:pt x="6686047" y="7655858"/>
                </a:lnTo>
                <a:lnTo>
                  <a:pt x="0" y="7655858"/>
                </a:lnTo>
                <a:lnTo>
                  <a:pt x="0" y="0"/>
                </a:lnTo>
                <a:close/>
              </a:path>
            </a:pathLst>
          </a:custGeom>
          <a:blipFill rotWithShape="1">
            <a:blip r:embed="rId4">
              <a:alphaModFix/>
            </a:blip>
            <a:stretch>
              <a:fillRect b="0" l="0" r="0" t="-717"/>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9" name="Google Shape;329;p25"/>
          <p:cNvSpPr/>
          <p:nvPr/>
        </p:nvSpPr>
        <p:spPr>
          <a:xfrm>
            <a:off x="9144000" y="5810873"/>
            <a:ext cx="5970527" cy="3594201"/>
          </a:xfrm>
          <a:custGeom>
            <a:rect b="b" l="l" r="r" t="t"/>
            <a:pathLst>
              <a:path extrusionOk="0" h="4167189" w="6123617">
                <a:moveTo>
                  <a:pt x="0" y="0"/>
                </a:moveTo>
                <a:lnTo>
                  <a:pt x="6123617" y="0"/>
                </a:lnTo>
                <a:lnTo>
                  <a:pt x="6123617" y="4167188"/>
                </a:lnTo>
                <a:lnTo>
                  <a:pt x="0" y="4167188"/>
                </a:lnTo>
                <a:lnTo>
                  <a:pt x="0" y="0"/>
                </a:lnTo>
                <a:close/>
              </a:path>
            </a:pathLst>
          </a:custGeom>
          <a:blipFill rotWithShape="1">
            <a:blip r:embed="rId5">
              <a:alphaModFix/>
            </a:blip>
            <a:stretch>
              <a:fillRect b="-7108" l="0" r="0" t="-10019"/>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 name="Google Shape;330;p25"/>
          <p:cNvSpPr txBox="1"/>
          <p:nvPr/>
        </p:nvSpPr>
        <p:spPr>
          <a:xfrm>
            <a:off x="17259300" y="9191625"/>
            <a:ext cx="690000" cy="307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000">
                <a:solidFill>
                  <a:srgbClr val="000000"/>
                </a:solidFill>
                <a:latin typeface="Poppins"/>
                <a:ea typeface="Poppins"/>
                <a:cs typeface="Poppins"/>
                <a:sym typeface="Poppins"/>
              </a:rPr>
              <a:t>25</a:t>
            </a:r>
            <a:endParaRPr/>
          </a:p>
        </p:txBody>
      </p:sp>
      <p:sp>
        <p:nvSpPr>
          <p:cNvPr id="331" name="Google Shape;331;p25"/>
          <p:cNvSpPr txBox="1"/>
          <p:nvPr/>
        </p:nvSpPr>
        <p:spPr>
          <a:xfrm>
            <a:off x="1635085" y="809625"/>
            <a:ext cx="15761509" cy="1050927"/>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lang="en-US" sz="5499">
                <a:solidFill>
                  <a:srgbClr val="53219A"/>
                </a:solidFill>
                <a:latin typeface="Calibri"/>
                <a:ea typeface="Calibri"/>
                <a:cs typeface="Calibri"/>
                <a:sym typeface="Calibri"/>
              </a:rPr>
              <a:t>Streamlining process using AI to produce less waste</a:t>
            </a:r>
            <a:endParaRPr/>
          </a:p>
        </p:txBody>
      </p:sp>
      <p:sp>
        <p:nvSpPr>
          <p:cNvPr id="332" name="Google Shape;332;p25"/>
          <p:cNvSpPr txBox="1"/>
          <p:nvPr/>
        </p:nvSpPr>
        <p:spPr>
          <a:xfrm>
            <a:off x="8222962" y="2101199"/>
            <a:ext cx="9975221" cy="3469017"/>
          </a:xfrm>
          <a:prstGeom prst="rect">
            <a:avLst/>
          </a:prstGeom>
          <a:noFill/>
          <a:ln>
            <a:noFill/>
          </a:ln>
        </p:spPr>
        <p:txBody>
          <a:bodyPr anchorCtr="0" anchor="t" bIns="0" lIns="0" spcFirstLastPara="1" rIns="0" wrap="square" tIns="0">
            <a:spAutoFit/>
          </a:bodyPr>
          <a:lstStyle/>
          <a:p>
            <a:pPr indent="0" lvl="0" marL="0" marR="0" rtl="0" algn="l">
              <a:lnSpc>
                <a:spcPct val="140015"/>
              </a:lnSpc>
              <a:spcBef>
                <a:spcPts val="0"/>
              </a:spcBef>
              <a:spcAft>
                <a:spcPts val="0"/>
              </a:spcAft>
              <a:buNone/>
            </a:pPr>
            <a:r>
              <a:rPr lang="en-US" sz="2549">
                <a:solidFill>
                  <a:srgbClr val="216ECF"/>
                </a:solidFill>
                <a:latin typeface="Poppins"/>
                <a:ea typeface="Poppins"/>
                <a:cs typeface="Poppins"/>
                <a:sym typeface="Poppins"/>
              </a:rPr>
              <a:t>       </a:t>
            </a:r>
            <a:r>
              <a:rPr b="1" lang="en-US" sz="2549" u="sng">
                <a:solidFill>
                  <a:srgbClr val="216ECF"/>
                </a:solidFill>
                <a:latin typeface="Poppins"/>
                <a:ea typeface="Poppins"/>
                <a:cs typeface="Poppins"/>
                <a:sym typeface="Poppins"/>
              </a:rPr>
              <a:t>2.AI Reduces Waste by Minimizing Human Involvement</a:t>
            </a:r>
            <a:endParaRPr/>
          </a:p>
          <a:p>
            <a:pPr indent="0" lvl="0" marL="0" marR="0" rtl="0" algn="l">
              <a:lnSpc>
                <a:spcPct val="140015"/>
              </a:lnSpc>
              <a:spcBef>
                <a:spcPts val="0"/>
              </a:spcBef>
              <a:spcAft>
                <a:spcPts val="0"/>
              </a:spcAft>
              <a:buNone/>
            </a:pPr>
            <a:r>
              <a:t/>
            </a:r>
            <a:endParaRPr b="1" sz="2549" u="sng">
              <a:solidFill>
                <a:srgbClr val="216ECF"/>
              </a:solidFill>
              <a:latin typeface="Poppins"/>
              <a:ea typeface="Poppins"/>
              <a:cs typeface="Poppins"/>
              <a:sym typeface="Poppins"/>
            </a:endParaRPr>
          </a:p>
          <a:p>
            <a:pPr indent="-217001" lvl="1" marL="434003" marR="0" rtl="0" algn="l">
              <a:lnSpc>
                <a:spcPct val="140000"/>
              </a:lnSpc>
              <a:spcBef>
                <a:spcPts val="0"/>
              </a:spcBef>
              <a:spcAft>
                <a:spcPts val="0"/>
              </a:spcAft>
              <a:buClr>
                <a:srgbClr val="000000"/>
              </a:buClr>
              <a:buSzPts val="2010"/>
              <a:buFont typeface="Arial"/>
              <a:buChar char="•"/>
            </a:pPr>
            <a:r>
              <a:rPr b="0" i="0" lang="en-US" sz="2010" u="none" cap="none" strike="noStrike">
                <a:solidFill>
                  <a:srgbClr val="000000"/>
                </a:solidFill>
                <a:latin typeface="Poppins"/>
                <a:ea typeface="Poppins"/>
                <a:cs typeface="Poppins"/>
                <a:sym typeface="Poppins"/>
              </a:rPr>
              <a:t>Humans cause inefficiency through mismanagement, errors, and inconsistent performance.</a:t>
            </a:r>
            <a:endParaRPr/>
          </a:p>
          <a:p>
            <a:pPr indent="-217001" lvl="1" marL="434003" marR="0" rtl="0" algn="l">
              <a:lnSpc>
                <a:spcPct val="140000"/>
              </a:lnSpc>
              <a:spcBef>
                <a:spcPts val="0"/>
              </a:spcBef>
              <a:spcAft>
                <a:spcPts val="0"/>
              </a:spcAft>
              <a:buClr>
                <a:srgbClr val="000000"/>
              </a:buClr>
              <a:buSzPts val="2010"/>
              <a:buFont typeface="Arial"/>
              <a:buChar char="•"/>
            </a:pPr>
            <a:r>
              <a:rPr b="0" i="0" lang="en-US" sz="2010" u="none" cap="none" strike="noStrike">
                <a:solidFill>
                  <a:srgbClr val="000000"/>
                </a:solidFill>
                <a:latin typeface="Poppins"/>
                <a:ea typeface="Poppins"/>
                <a:cs typeface="Poppins"/>
                <a:sym typeface="Poppins"/>
              </a:rPr>
              <a:t>AI-based smart factories reduce material waste by 30-40% through predictive analytics and process automation. (Siemens Data, 2023)</a:t>
            </a:r>
            <a:endParaRPr/>
          </a:p>
          <a:p>
            <a:pPr indent="-217001" lvl="1" marL="434003" marR="0" rtl="0" algn="l">
              <a:lnSpc>
                <a:spcPct val="140000"/>
              </a:lnSpc>
              <a:spcBef>
                <a:spcPts val="0"/>
              </a:spcBef>
              <a:spcAft>
                <a:spcPts val="0"/>
              </a:spcAft>
              <a:buClr>
                <a:srgbClr val="000000"/>
              </a:buClr>
              <a:buSzPts val="2010"/>
              <a:buFont typeface="Arial"/>
              <a:buChar char="•"/>
            </a:pPr>
            <a:r>
              <a:rPr b="0" i="0" lang="en-US" sz="2010" u="none" cap="none" strike="noStrike">
                <a:solidFill>
                  <a:srgbClr val="000000"/>
                </a:solidFill>
                <a:latin typeface="Poppins"/>
                <a:ea typeface="Poppins"/>
                <a:cs typeface="Poppins"/>
                <a:sym typeface="Poppins"/>
              </a:rPr>
              <a:t>AI-powered automated food tracking reduces food waste by 20-25% in households and supermarkets. (FAO Report, 2022)</a:t>
            </a:r>
            <a:endParaRPr/>
          </a:p>
          <a:p>
            <a:pPr indent="0" lvl="0" marL="0" marR="0" rtl="0" algn="l">
              <a:lnSpc>
                <a:spcPct val="177562"/>
              </a:lnSpc>
              <a:spcBef>
                <a:spcPts val="0"/>
              </a:spcBef>
              <a:spcAft>
                <a:spcPts val="0"/>
              </a:spcAft>
              <a:buNone/>
            </a:pPr>
            <a:r>
              <a:t/>
            </a:r>
            <a:endParaRPr sz="2010">
              <a:solidFill>
                <a:srgbClr val="000000"/>
              </a:solidFill>
              <a:latin typeface="Poppins"/>
              <a:ea typeface="Poppins"/>
              <a:cs typeface="Poppins"/>
              <a:sym typeface="Poppi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26"/>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8" name="Google Shape;338;p26"/>
          <p:cNvSpPr/>
          <p:nvPr/>
        </p:nvSpPr>
        <p:spPr>
          <a:xfrm>
            <a:off x="1028700" y="937735"/>
            <a:ext cx="7464416" cy="8411529"/>
          </a:xfrm>
          <a:custGeom>
            <a:rect b="b" l="l" r="r" t="t"/>
            <a:pathLst>
              <a:path extrusionOk="0" h="3699503" w="3282950">
                <a:moveTo>
                  <a:pt x="0" y="0"/>
                </a:moveTo>
                <a:lnTo>
                  <a:pt x="2532380" y="0"/>
                </a:lnTo>
                <a:cubicBezTo>
                  <a:pt x="2946400" y="0"/>
                  <a:pt x="3282950" y="379253"/>
                  <a:pt x="3282950" y="845805"/>
                </a:cubicBezTo>
                <a:lnTo>
                  <a:pt x="3282950" y="3699503"/>
                </a:lnTo>
                <a:lnTo>
                  <a:pt x="0" y="3699503"/>
                </a:lnTo>
                <a:lnTo>
                  <a:pt x="0" y="0"/>
                </a:lnTo>
                <a:close/>
              </a:path>
            </a:pathLst>
          </a:custGeom>
          <a:blipFill rotWithShape="1">
            <a:blip r:embed="rId4">
              <a:alphaModFix/>
            </a:blip>
            <a:stretch>
              <a:fillRect b="0" l="-34434" r="-34436"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9" name="Google Shape;339;p26"/>
          <p:cNvSpPr txBox="1"/>
          <p:nvPr/>
        </p:nvSpPr>
        <p:spPr>
          <a:xfrm>
            <a:off x="10791163" y="3332797"/>
            <a:ext cx="6468137" cy="3621405"/>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lang="en-US" sz="8400">
                <a:solidFill>
                  <a:srgbClr val="53219A"/>
                </a:solidFill>
                <a:latin typeface="Poppins"/>
                <a:ea typeface="Poppins"/>
                <a:cs typeface="Poppins"/>
                <a:sym typeface="Poppins"/>
              </a:rPr>
              <a:t>Using predictive analysis</a:t>
            </a:r>
            <a:endParaRPr/>
          </a:p>
        </p:txBody>
      </p:sp>
      <p:sp>
        <p:nvSpPr>
          <p:cNvPr id="340" name="Google Shape;340;p26"/>
          <p:cNvSpPr txBox="1"/>
          <p:nvPr/>
        </p:nvSpPr>
        <p:spPr>
          <a:xfrm>
            <a:off x="17259300" y="8953500"/>
            <a:ext cx="922800" cy="292500"/>
          </a:xfrm>
          <a:prstGeom prst="rect">
            <a:avLst/>
          </a:prstGeom>
          <a:noFill/>
          <a:ln>
            <a:noFill/>
          </a:ln>
        </p:spPr>
        <p:txBody>
          <a:bodyPr anchorCtr="0" anchor="t" bIns="0" lIns="0" spcFirstLastPara="1" rIns="0" wrap="square" tIns="0">
            <a:spAutoFit/>
          </a:bodyPr>
          <a:lstStyle/>
          <a:p>
            <a:pPr indent="0" lvl="0" marL="0" marR="0" rtl="0" algn="ctr">
              <a:lnSpc>
                <a:spcPct val="139833"/>
              </a:lnSpc>
              <a:spcBef>
                <a:spcPts val="0"/>
              </a:spcBef>
              <a:spcAft>
                <a:spcPts val="0"/>
              </a:spcAft>
              <a:buNone/>
            </a:pPr>
            <a:r>
              <a:rPr lang="en-US" sz="1900">
                <a:solidFill>
                  <a:srgbClr val="000000"/>
                </a:solidFill>
                <a:latin typeface="Poppins"/>
                <a:ea typeface="Poppins"/>
                <a:cs typeface="Poppins"/>
                <a:sym typeface="Poppins"/>
              </a:rPr>
              <a:t>26</a:t>
            </a:r>
            <a:endParaRPr sz="22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27"/>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46" name="Google Shape;346;p27"/>
          <p:cNvGrpSpPr/>
          <p:nvPr/>
        </p:nvGrpSpPr>
        <p:grpSpPr>
          <a:xfrm>
            <a:off x="7454900" y="1505600"/>
            <a:ext cx="6959700" cy="6143800"/>
            <a:chOff x="0" y="152401"/>
            <a:chExt cx="9279600" cy="8191733"/>
          </a:xfrm>
        </p:grpSpPr>
        <p:sp>
          <p:nvSpPr>
            <p:cNvPr id="347" name="Google Shape;347;p27"/>
            <p:cNvSpPr txBox="1"/>
            <p:nvPr/>
          </p:nvSpPr>
          <p:spPr>
            <a:xfrm>
              <a:off x="0" y="152401"/>
              <a:ext cx="9279600" cy="4280400"/>
            </a:xfrm>
            <a:prstGeom prst="rect">
              <a:avLst/>
            </a:prstGeom>
            <a:noFill/>
            <a:ln>
              <a:noFill/>
            </a:ln>
          </p:spPr>
          <p:txBody>
            <a:bodyPr anchorCtr="0" anchor="t" bIns="0" lIns="0" spcFirstLastPara="1" rIns="0" wrap="square" tIns="0">
              <a:spAutoFit/>
            </a:bodyPr>
            <a:lstStyle/>
            <a:p>
              <a:pPr indent="0" lvl="0" marL="0" marR="0" rtl="0" algn="l">
                <a:lnSpc>
                  <a:spcPct val="90005"/>
                </a:lnSpc>
                <a:spcBef>
                  <a:spcPts val="0"/>
                </a:spcBef>
                <a:spcAft>
                  <a:spcPts val="0"/>
                </a:spcAft>
                <a:buNone/>
              </a:pPr>
              <a:r>
                <a:rPr lang="en-US" sz="7724" u="none" strike="noStrike">
                  <a:solidFill>
                    <a:srgbClr val="216ECF"/>
                  </a:solidFill>
                  <a:latin typeface="Poppins"/>
                  <a:ea typeface="Poppins"/>
                  <a:cs typeface="Poppins"/>
                  <a:sym typeface="Poppins"/>
                </a:rPr>
                <a:t>What is Predictive Analysis?</a:t>
              </a:r>
              <a:endParaRPr/>
            </a:p>
          </p:txBody>
        </p:sp>
        <p:sp>
          <p:nvSpPr>
            <p:cNvPr id="348" name="Google Shape;348;p27"/>
            <p:cNvSpPr txBox="1"/>
            <p:nvPr/>
          </p:nvSpPr>
          <p:spPr>
            <a:xfrm>
              <a:off x="0" y="4748935"/>
              <a:ext cx="9279600" cy="3595200"/>
            </a:xfrm>
            <a:prstGeom prst="rect">
              <a:avLst/>
            </a:prstGeom>
            <a:noFill/>
            <a:ln>
              <a:noFill/>
            </a:ln>
          </p:spPr>
          <p:txBody>
            <a:bodyPr anchorCtr="0" anchor="t" bIns="0" lIns="0" spcFirstLastPara="1" rIns="0" wrap="square" tIns="0">
              <a:spAutoFit/>
            </a:bodyPr>
            <a:lstStyle/>
            <a:p>
              <a:pPr indent="0" lvl="0" marL="0" marR="0" rtl="0" algn="just">
                <a:lnSpc>
                  <a:spcPct val="114959"/>
                </a:lnSpc>
                <a:spcBef>
                  <a:spcPts val="0"/>
                </a:spcBef>
                <a:spcAft>
                  <a:spcPts val="0"/>
                </a:spcAft>
                <a:buNone/>
              </a:pPr>
              <a:r>
                <a:rPr lang="en-US" sz="1718" u="none" strike="noStrike">
                  <a:solidFill>
                    <a:srgbClr val="000000"/>
                  </a:solidFill>
                  <a:latin typeface="Poppins"/>
                  <a:ea typeface="Poppins"/>
                  <a:cs typeface="Poppins"/>
                  <a:sym typeface="Poppins"/>
                </a:rPr>
                <a:t>Predictive analytics is the process of using data to forecast future outcomes. </a:t>
              </a:r>
              <a:endParaRPr/>
            </a:p>
            <a:p>
              <a:pPr indent="0" lvl="0" marL="0" marR="0" rtl="0" algn="just">
                <a:lnSpc>
                  <a:spcPct val="114959"/>
                </a:lnSpc>
                <a:spcBef>
                  <a:spcPts val="0"/>
                </a:spcBef>
                <a:spcAft>
                  <a:spcPts val="0"/>
                </a:spcAft>
                <a:buNone/>
              </a:pPr>
              <a:r>
                <a:rPr lang="en-US" sz="1718" u="none" strike="noStrike">
                  <a:solidFill>
                    <a:srgbClr val="000000"/>
                  </a:solidFill>
                  <a:latin typeface="Poppins"/>
                  <a:ea typeface="Poppins"/>
                  <a:cs typeface="Poppins"/>
                  <a:sym typeface="Poppins"/>
                </a:rPr>
                <a:t>Predictive analytics uses data, mathematical models, and statistical methods to forecast the likelihood of future outcomes by examining past data.</a:t>
              </a:r>
              <a:endParaRPr/>
            </a:p>
            <a:p>
              <a:pPr indent="0" lvl="0" marL="0" marR="0" rtl="0" algn="just">
                <a:lnSpc>
                  <a:spcPct val="114959"/>
                </a:lnSpc>
                <a:spcBef>
                  <a:spcPts val="0"/>
                </a:spcBef>
                <a:spcAft>
                  <a:spcPts val="0"/>
                </a:spcAft>
                <a:buNone/>
              </a:pPr>
              <a:r>
                <a:rPr lang="en-US" sz="1718" u="none" strike="noStrike">
                  <a:solidFill>
                    <a:srgbClr val="000000"/>
                  </a:solidFill>
                  <a:latin typeface="Poppins"/>
                  <a:ea typeface="Poppins"/>
                  <a:cs typeface="Poppins"/>
                  <a:sym typeface="Poppins"/>
                </a:rPr>
                <a:t>What makes AI predictive analytics different from standard predictive analytics? Essentially, AI predictive analytics uses AI to make predictions about future events and answer questions about how likely (or not) it is for something to happen.</a:t>
              </a:r>
              <a:endParaRPr/>
            </a:p>
          </p:txBody>
        </p:sp>
      </p:grpSp>
      <p:grpSp>
        <p:nvGrpSpPr>
          <p:cNvPr id="349" name="Google Shape;349;p27"/>
          <p:cNvGrpSpPr/>
          <p:nvPr/>
        </p:nvGrpSpPr>
        <p:grpSpPr>
          <a:xfrm>
            <a:off x="286550" y="634999"/>
            <a:ext cx="5860299" cy="8932354"/>
            <a:chOff x="0" y="-76200"/>
            <a:chExt cx="1543443" cy="2601909"/>
          </a:xfrm>
        </p:grpSpPr>
        <p:sp>
          <p:nvSpPr>
            <p:cNvPr id="350" name="Google Shape;350;p27"/>
            <p:cNvSpPr/>
            <p:nvPr/>
          </p:nvSpPr>
          <p:spPr>
            <a:xfrm>
              <a:off x="0" y="0"/>
              <a:ext cx="1543443" cy="2525709"/>
            </a:xfrm>
            <a:custGeom>
              <a:rect b="b" l="l" r="r" t="t"/>
              <a:pathLst>
                <a:path extrusionOk="0" h="2525709" w="1543443">
                  <a:moveTo>
                    <a:pt x="33027" y="0"/>
                  </a:moveTo>
                  <a:lnTo>
                    <a:pt x="1510416" y="0"/>
                  </a:lnTo>
                  <a:cubicBezTo>
                    <a:pt x="1528657" y="0"/>
                    <a:pt x="1543443" y="14787"/>
                    <a:pt x="1543443" y="33027"/>
                  </a:cubicBezTo>
                  <a:lnTo>
                    <a:pt x="1543443" y="2492682"/>
                  </a:lnTo>
                  <a:cubicBezTo>
                    <a:pt x="1543443" y="2510922"/>
                    <a:pt x="1528657" y="2525709"/>
                    <a:pt x="1510416" y="2525709"/>
                  </a:cubicBezTo>
                  <a:lnTo>
                    <a:pt x="33027" y="2525709"/>
                  </a:lnTo>
                  <a:cubicBezTo>
                    <a:pt x="14787" y="2525709"/>
                    <a:pt x="0" y="2510922"/>
                    <a:pt x="0" y="2492682"/>
                  </a:cubicBezTo>
                  <a:lnTo>
                    <a:pt x="0" y="33027"/>
                  </a:lnTo>
                  <a:cubicBezTo>
                    <a:pt x="0" y="14787"/>
                    <a:pt x="14787" y="0"/>
                    <a:pt x="33027" y="0"/>
                  </a:cubicBezTo>
                  <a:close/>
                </a:path>
              </a:pathLst>
            </a:custGeom>
            <a:solidFill>
              <a:srgbClr val="000000">
                <a:alpha val="0"/>
              </a:srgbClr>
            </a:solidFill>
            <a:ln cap="rnd"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1" name="Google Shape;351;p27"/>
            <p:cNvSpPr txBox="1"/>
            <p:nvPr/>
          </p:nvSpPr>
          <p:spPr>
            <a:xfrm>
              <a:off x="0" y="-76200"/>
              <a:ext cx="1543443" cy="2601909"/>
            </a:xfrm>
            <a:prstGeom prst="rect">
              <a:avLst/>
            </a:prstGeom>
            <a:noFill/>
            <a:ln>
              <a:noFill/>
            </a:ln>
          </p:spPr>
          <p:txBody>
            <a:bodyPr anchorCtr="0" anchor="ctr" bIns="50800" lIns="50800" spcFirstLastPara="1" rIns="50800" wrap="square" tIns="50800">
              <a:noAutofit/>
            </a:bodyPr>
            <a:lstStyle/>
            <a:p>
              <a:pPr indent="0" lvl="0" marL="0" marR="0" rtl="0" algn="ctr">
                <a:lnSpc>
                  <a:spcPct val="175000"/>
                </a:lnSpc>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352" name="Google Shape;352;p27"/>
          <p:cNvCxnSpPr/>
          <p:nvPr/>
        </p:nvCxnSpPr>
        <p:spPr>
          <a:xfrm flipH="1" rot="10800000">
            <a:off x="7272875" y="8360905"/>
            <a:ext cx="8221200" cy="1200"/>
          </a:xfrm>
          <a:prstGeom prst="straightConnector1">
            <a:avLst/>
          </a:prstGeom>
          <a:noFill/>
          <a:ln cap="flat" cmpd="sng" w="19050">
            <a:solidFill>
              <a:srgbClr val="510F92"/>
            </a:solidFill>
            <a:prstDash val="solid"/>
            <a:round/>
            <a:headEnd len="sm" w="sm" type="none"/>
            <a:tailEnd len="sm" w="sm" type="none"/>
          </a:ln>
        </p:spPr>
      </p:cxnSp>
      <p:sp>
        <p:nvSpPr>
          <p:cNvPr id="353" name="Google Shape;353;p27"/>
          <p:cNvSpPr/>
          <p:nvPr/>
        </p:nvSpPr>
        <p:spPr>
          <a:xfrm>
            <a:off x="1159269" y="3086100"/>
            <a:ext cx="4114800" cy="4114800"/>
          </a:xfrm>
          <a:custGeom>
            <a:rect b="b" l="l" r="r" t="t"/>
            <a:pathLst>
              <a:path extrusionOk="0" h="4114800" w="4114800">
                <a:moveTo>
                  <a:pt x="0" y="0"/>
                </a:moveTo>
                <a:lnTo>
                  <a:pt x="4114800" y="0"/>
                </a:lnTo>
                <a:lnTo>
                  <a:pt x="4114800" y="4114800"/>
                </a:lnTo>
                <a:lnTo>
                  <a:pt x="0" y="411480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4" name="Google Shape;354;p27"/>
          <p:cNvSpPr txBox="1"/>
          <p:nvPr/>
        </p:nvSpPr>
        <p:spPr>
          <a:xfrm>
            <a:off x="17259300" y="9248775"/>
            <a:ext cx="880500" cy="261600"/>
          </a:xfrm>
          <a:prstGeom prst="rect">
            <a:avLst/>
          </a:prstGeom>
          <a:noFill/>
          <a:ln>
            <a:noFill/>
          </a:ln>
        </p:spPr>
        <p:txBody>
          <a:bodyPr anchorCtr="0" anchor="t" bIns="0" lIns="0" spcFirstLastPara="1" rIns="0" wrap="square" tIns="0">
            <a:spAutoFit/>
          </a:bodyPr>
          <a:lstStyle/>
          <a:p>
            <a:pPr indent="0" lvl="0" marL="0" marR="0" rtl="0" algn="ctr">
              <a:lnSpc>
                <a:spcPct val="139833"/>
              </a:lnSpc>
              <a:spcBef>
                <a:spcPts val="0"/>
              </a:spcBef>
              <a:spcAft>
                <a:spcPts val="0"/>
              </a:spcAft>
              <a:buNone/>
            </a:pPr>
            <a:r>
              <a:rPr lang="en-US" sz="1700">
                <a:solidFill>
                  <a:srgbClr val="000000"/>
                </a:solidFill>
                <a:latin typeface="Poppins"/>
                <a:ea typeface="Poppins"/>
                <a:cs typeface="Poppins"/>
                <a:sym typeface="Poppins"/>
              </a:rPr>
              <a:t>27</a:t>
            </a:r>
            <a:endParaRPr sz="25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8"/>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0" name="Google Shape;360;p28"/>
          <p:cNvSpPr/>
          <p:nvPr/>
        </p:nvSpPr>
        <p:spPr>
          <a:xfrm>
            <a:off x="1697320" y="3842569"/>
            <a:ext cx="3388048" cy="4359852"/>
          </a:xfrm>
          <a:custGeom>
            <a:rect b="b" l="l" r="r" t="t"/>
            <a:pathLst>
              <a:path extrusionOk="0" h="4032690" w="3133810">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90"/>
                  <a:pt x="3009350" y="4032690"/>
                </a:cubicBezTo>
                <a:close/>
              </a:path>
            </a:pathLst>
          </a:custGeom>
          <a:solidFill>
            <a:srgbClr val="F6F3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1" name="Google Shape;361;p28"/>
          <p:cNvSpPr txBox="1"/>
          <p:nvPr/>
        </p:nvSpPr>
        <p:spPr>
          <a:xfrm>
            <a:off x="966671" y="4594825"/>
            <a:ext cx="4118700" cy="430800"/>
          </a:xfrm>
          <a:prstGeom prst="rect">
            <a:avLst/>
          </a:prstGeom>
          <a:noFill/>
          <a:ln>
            <a:noFill/>
          </a:ln>
        </p:spPr>
        <p:txBody>
          <a:bodyPr anchorCtr="0" anchor="t" bIns="0" lIns="0" spcFirstLastPara="1" rIns="0" wrap="square" tIns="0">
            <a:spAutoFit/>
          </a:bodyPr>
          <a:lstStyle/>
          <a:p>
            <a:pPr indent="0" lvl="0" marL="0" marR="0" rtl="0" algn="l">
              <a:lnSpc>
                <a:spcPct val="130010"/>
              </a:lnSpc>
              <a:spcBef>
                <a:spcPts val="0"/>
              </a:spcBef>
              <a:spcAft>
                <a:spcPts val="0"/>
              </a:spcAft>
              <a:buNone/>
            </a:pPr>
            <a:r>
              <a:rPr lang="en-US" sz="2799">
                <a:solidFill>
                  <a:srgbClr val="216ECF"/>
                </a:solidFill>
                <a:latin typeface="Poppins"/>
                <a:ea typeface="Poppins"/>
                <a:cs typeface="Poppins"/>
                <a:sym typeface="Poppins"/>
              </a:rPr>
              <a:t>Analyzing Waste</a:t>
            </a:r>
            <a:endParaRPr/>
          </a:p>
        </p:txBody>
      </p:sp>
      <p:sp>
        <p:nvSpPr>
          <p:cNvPr id="362" name="Google Shape;362;p28"/>
          <p:cNvSpPr txBox="1"/>
          <p:nvPr/>
        </p:nvSpPr>
        <p:spPr>
          <a:xfrm>
            <a:off x="1998507" y="5809058"/>
            <a:ext cx="2657700" cy="22626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en-US" sz="2100">
                <a:solidFill>
                  <a:srgbClr val="000000"/>
                </a:solidFill>
                <a:latin typeface="Poppins"/>
                <a:ea typeface="Poppins"/>
                <a:cs typeface="Poppins"/>
                <a:sym typeface="Poppins"/>
              </a:rPr>
              <a:t>AI transfo</a:t>
            </a:r>
            <a:r>
              <a:rPr lang="en-US" sz="2100" u="none">
                <a:solidFill>
                  <a:srgbClr val="000000"/>
                </a:solidFill>
                <a:latin typeface="Poppins"/>
                <a:ea typeface="Poppins"/>
                <a:cs typeface="Poppins"/>
                <a:sym typeface="Poppins"/>
              </a:rPr>
              <a:t>rms manufacturing by identifying potential waste sources.</a:t>
            </a:r>
            <a:endParaRPr/>
          </a:p>
        </p:txBody>
      </p:sp>
      <p:sp>
        <p:nvSpPr>
          <p:cNvPr id="363" name="Google Shape;363;p28"/>
          <p:cNvSpPr/>
          <p:nvPr/>
        </p:nvSpPr>
        <p:spPr>
          <a:xfrm>
            <a:off x="5532424" y="3842569"/>
            <a:ext cx="3388048" cy="4359852"/>
          </a:xfrm>
          <a:custGeom>
            <a:rect b="b" l="l" r="r" t="t"/>
            <a:pathLst>
              <a:path extrusionOk="0" h="4032690" w="3133810">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90"/>
                  <a:pt x="3009350" y="4032690"/>
                </a:cubicBezTo>
                <a:close/>
              </a:path>
            </a:pathLst>
          </a:custGeom>
          <a:solidFill>
            <a:srgbClr val="F6F3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4" name="Google Shape;364;p28"/>
          <p:cNvSpPr txBox="1"/>
          <p:nvPr/>
        </p:nvSpPr>
        <p:spPr>
          <a:xfrm>
            <a:off x="5268292" y="4594826"/>
            <a:ext cx="2920500" cy="430800"/>
          </a:xfrm>
          <a:prstGeom prst="rect">
            <a:avLst/>
          </a:prstGeom>
          <a:noFill/>
          <a:ln>
            <a:noFill/>
          </a:ln>
        </p:spPr>
        <p:txBody>
          <a:bodyPr anchorCtr="0" anchor="t" bIns="0" lIns="0" spcFirstLastPara="1" rIns="0" wrap="square" tIns="0">
            <a:spAutoFit/>
          </a:bodyPr>
          <a:lstStyle/>
          <a:p>
            <a:pPr indent="0" lvl="0" marL="0" marR="0" rtl="0" algn="l">
              <a:lnSpc>
                <a:spcPct val="130010"/>
              </a:lnSpc>
              <a:spcBef>
                <a:spcPts val="0"/>
              </a:spcBef>
              <a:spcAft>
                <a:spcPts val="0"/>
              </a:spcAft>
              <a:buNone/>
            </a:pPr>
            <a:r>
              <a:rPr lang="en-US" sz="2799">
                <a:solidFill>
                  <a:srgbClr val="216ECF"/>
                </a:solidFill>
                <a:latin typeface="Poppins"/>
                <a:ea typeface="Poppins"/>
                <a:cs typeface="Poppins"/>
                <a:sym typeface="Poppins"/>
              </a:rPr>
              <a:t>Overproduction</a:t>
            </a:r>
            <a:endParaRPr/>
          </a:p>
        </p:txBody>
      </p:sp>
      <p:sp>
        <p:nvSpPr>
          <p:cNvPr id="365" name="Google Shape;365;p28"/>
          <p:cNvSpPr txBox="1"/>
          <p:nvPr/>
        </p:nvSpPr>
        <p:spPr>
          <a:xfrm>
            <a:off x="5268307" y="5566658"/>
            <a:ext cx="2657700" cy="27474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en-US" sz="2100">
                <a:solidFill>
                  <a:srgbClr val="000000"/>
                </a:solidFill>
                <a:latin typeface="Poppins"/>
                <a:ea typeface="Poppins"/>
                <a:cs typeface="Poppins"/>
                <a:sym typeface="Poppins"/>
              </a:rPr>
              <a:t>AI-d</a:t>
            </a:r>
            <a:r>
              <a:rPr lang="en-US" sz="2100" u="none">
                <a:solidFill>
                  <a:srgbClr val="000000"/>
                </a:solidFill>
                <a:latin typeface="Poppins"/>
                <a:ea typeface="Poppins"/>
                <a:cs typeface="Poppins"/>
                <a:sym typeface="Poppins"/>
              </a:rPr>
              <a:t>riven demand forecasting to align production with needs preventing both over and undershooting</a:t>
            </a:r>
            <a:endParaRPr/>
          </a:p>
        </p:txBody>
      </p:sp>
      <p:sp>
        <p:nvSpPr>
          <p:cNvPr id="366" name="Google Shape;366;p28"/>
          <p:cNvSpPr/>
          <p:nvPr/>
        </p:nvSpPr>
        <p:spPr>
          <a:xfrm>
            <a:off x="9367528" y="3842569"/>
            <a:ext cx="3388048" cy="4359852"/>
          </a:xfrm>
          <a:custGeom>
            <a:rect b="b" l="l" r="r" t="t"/>
            <a:pathLst>
              <a:path extrusionOk="0" h="4032690" w="3133810">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90"/>
                  <a:pt x="3009350" y="4032690"/>
                </a:cubicBezTo>
                <a:close/>
              </a:path>
            </a:pathLst>
          </a:custGeom>
          <a:solidFill>
            <a:srgbClr val="F6F3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7" name="Google Shape;367;p28"/>
          <p:cNvSpPr txBox="1"/>
          <p:nvPr/>
        </p:nvSpPr>
        <p:spPr>
          <a:xfrm>
            <a:off x="8686675" y="4594825"/>
            <a:ext cx="5232000" cy="430800"/>
          </a:xfrm>
          <a:prstGeom prst="rect">
            <a:avLst/>
          </a:prstGeom>
          <a:noFill/>
          <a:ln>
            <a:noFill/>
          </a:ln>
        </p:spPr>
        <p:txBody>
          <a:bodyPr anchorCtr="0" anchor="t" bIns="0" lIns="0" spcFirstLastPara="1" rIns="0" wrap="square" tIns="0">
            <a:spAutoFit/>
          </a:bodyPr>
          <a:lstStyle/>
          <a:p>
            <a:pPr indent="0" lvl="0" marL="0" marR="0" rtl="0" algn="l">
              <a:lnSpc>
                <a:spcPct val="130010"/>
              </a:lnSpc>
              <a:spcBef>
                <a:spcPts val="0"/>
              </a:spcBef>
              <a:spcAft>
                <a:spcPts val="0"/>
              </a:spcAft>
              <a:buNone/>
            </a:pPr>
            <a:r>
              <a:rPr lang="en-US" sz="2799">
                <a:solidFill>
                  <a:srgbClr val="216ECF"/>
                </a:solidFill>
                <a:latin typeface="Poppins"/>
                <a:ea typeface="Poppins"/>
                <a:cs typeface="Poppins"/>
                <a:sym typeface="Poppins"/>
              </a:rPr>
              <a:t>Predictive </a:t>
            </a:r>
            <a:r>
              <a:rPr lang="en-US" sz="2799">
                <a:solidFill>
                  <a:srgbClr val="216ECF"/>
                </a:solidFill>
                <a:latin typeface="Poppins"/>
                <a:ea typeface="Poppins"/>
                <a:cs typeface="Poppins"/>
                <a:sym typeface="Poppins"/>
              </a:rPr>
              <a:t>Maintenance</a:t>
            </a:r>
            <a:endParaRPr/>
          </a:p>
        </p:txBody>
      </p:sp>
      <p:sp>
        <p:nvSpPr>
          <p:cNvPr id="368" name="Google Shape;368;p28"/>
          <p:cNvSpPr/>
          <p:nvPr/>
        </p:nvSpPr>
        <p:spPr>
          <a:xfrm>
            <a:off x="13330595" y="3844844"/>
            <a:ext cx="3384515" cy="4355305"/>
          </a:xfrm>
          <a:custGeom>
            <a:rect b="b" l="l" r="r" t="t"/>
            <a:pathLst>
              <a:path extrusionOk="0" h="4032690" w="3133810">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90"/>
                  <a:pt x="3009350" y="4032690"/>
                </a:cubicBezTo>
                <a:close/>
              </a:path>
            </a:pathLst>
          </a:custGeom>
          <a:solidFill>
            <a:srgbClr val="F6F3F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9" name="Google Shape;369;p28"/>
          <p:cNvSpPr txBox="1"/>
          <p:nvPr/>
        </p:nvSpPr>
        <p:spPr>
          <a:xfrm>
            <a:off x="13799839" y="4594813"/>
            <a:ext cx="2657700" cy="430800"/>
          </a:xfrm>
          <a:prstGeom prst="rect">
            <a:avLst/>
          </a:prstGeom>
          <a:noFill/>
          <a:ln>
            <a:noFill/>
          </a:ln>
        </p:spPr>
        <p:txBody>
          <a:bodyPr anchorCtr="0" anchor="t" bIns="0" lIns="0" spcFirstLastPara="1" rIns="0" wrap="square" tIns="0">
            <a:spAutoFit/>
          </a:bodyPr>
          <a:lstStyle/>
          <a:p>
            <a:pPr indent="0" lvl="0" marL="0" marR="0" rtl="0" algn="l">
              <a:lnSpc>
                <a:spcPct val="130010"/>
              </a:lnSpc>
              <a:spcBef>
                <a:spcPts val="0"/>
              </a:spcBef>
              <a:spcAft>
                <a:spcPts val="0"/>
              </a:spcAft>
              <a:buNone/>
            </a:pPr>
            <a:r>
              <a:rPr lang="en-US" sz="2799">
                <a:solidFill>
                  <a:srgbClr val="216ECF"/>
                </a:solidFill>
                <a:latin typeface="Poppins"/>
                <a:ea typeface="Poppins"/>
                <a:cs typeface="Poppins"/>
                <a:sym typeface="Poppins"/>
              </a:rPr>
              <a:t>Inventory</a:t>
            </a:r>
            <a:endParaRPr/>
          </a:p>
        </p:txBody>
      </p:sp>
      <p:sp>
        <p:nvSpPr>
          <p:cNvPr id="370" name="Google Shape;370;p28"/>
          <p:cNvSpPr txBox="1"/>
          <p:nvPr/>
        </p:nvSpPr>
        <p:spPr>
          <a:xfrm>
            <a:off x="2096887" y="942975"/>
            <a:ext cx="14094227" cy="25241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8000">
                <a:solidFill>
                  <a:srgbClr val="CB00DB"/>
                </a:solidFill>
                <a:latin typeface="Poppins"/>
                <a:ea typeface="Poppins"/>
                <a:cs typeface="Poppins"/>
                <a:sym typeface="Poppins"/>
              </a:rPr>
              <a:t>Predictive Analysis For Waste Management</a:t>
            </a:r>
            <a:endParaRPr/>
          </a:p>
        </p:txBody>
      </p:sp>
      <p:sp>
        <p:nvSpPr>
          <p:cNvPr id="371" name="Google Shape;371;p28"/>
          <p:cNvSpPr txBox="1"/>
          <p:nvPr/>
        </p:nvSpPr>
        <p:spPr>
          <a:xfrm>
            <a:off x="17259300" y="9191625"/>
            <a:ext cx="690000" cy="307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000">
                <a:solidFill>
                  <a:srgbClr val="000000"/>
                </a:solidFill>
                <a:latin typeface="Poppins"/>
                <a:ea typeface="Poppins"/>
                <a:cs typeface="Poppins"/>
                <a:sym typeface="Poppins"/>
              </a:rPr>
              <a:t>28</a:t>
            </a:r>
            <a:endParaRPr/>
          </a:p>
        </p:txBody>
      </p:sp>
      <p:sp>
        <p:nvSpPr>
          <p:cNvPr id="372" name="Google Shape;372;p28"/>
          <p:cNvSpPr txBox="1"/>
          <p:nvPr/>
        </p:nvSpPr>
        <p:spPr>
          <a:xfrm>
            <a:off x="9368147" y="5680678"/>
            <a:ext cx="3388048" cy="239649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en-US" sz="2100">
                <a:solidFill>
                  <a:srgbClr val="000000"/>
                </a:solidFill>
                <a:latin typeface="Poppins"/>
                <a:ea typeface="Poppins"/>
                <a:cs typeface="Poppins"/>
                <a:sym typeface="Poppins"/>
              </a:rPr>
              <a:t>Predictive maintenance to anticipate failures and schedule proactive maintenance.and thereby minimizing waste</a:t>
            </a:r>
            <a:endParaRPr/>
          </a:p>
        </p:txBody>
      </p:sp>
      <p:sp>
        <p:nvSpPr>
          <p:cNvPr id="373" name="Google Shape;373;p28"/>
          <p:cNvSpPr txBox="1"/>
          <p:nvPr/>
        </p:nvSpPr>
        <p:spPr>
          <a:xfrm>
            <a:off x="13203870" y="5974869"/>
            <a:ext cx="3388048" cy="12446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2500">
                <a:solidFill>
                  <a:srgbClr val="000000"/>
                </a:solidFill>
                <a:latin typeface="Poppins"/>
                <a:ea typeface="Poppins"/>
                <a:cs typeface="Poppins"/>
                <a:sym typeface="Poppins"/>
              </a:rPr>
              <a:t>Predictive inventory management for just-in-time stocking</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29"/>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9" name="Google Shape;379;p29"/>
          <p:cNvSpPr txBox="1"/>
          <p:nvPr/>
        </p:nvSpPr>
        <p:spPr>
          <a:xfrm>
            <a:off x="17259300" y="9248775"/>
            <a:ext cx="626400" cy="277200"/>
          </a:xfrm>
          <a:prstGeom prst="rect">
            <a:avLst/>
          </a:prstGeom>
          <a:noFill/>
          <a:ln>
            <a:noFill/>
          </a:ln>
        </p:spPr>
        <p:txBody>
          <a:bodyPr anchorCtr="0" anchor="t" bIns="0" lIns="0" spcFirstLastPara="1" rIns="0" wrap="square" tIns="0">
            <a:spAutoFit/>
          </a:bodyPr>
          <a:lstStyle/>
          <a:p>
            <a:pPr indent="0" lvl="0" marL="0" marR="0" rtl="0" algn="ctr">
              <a:lnSpc>
                <a:spcPct val="139833"/>
              </a:lnSpc>
              <a:spcBef>
                <a:spcPts val="0"/>
              </a:spcBef>
              <a:spcAft>
                <a:spcPts val="0"/>
              </a:spcAft>
              <a:buNone/>
            </a:pPr>
            <a:r>
              <a:rPr lang="en-US" sz="1800">
                <a:solidFill>
                  <a:srgbClr val="000000"/>
                </a:solidFill>
                <a:latin typeface="Poppins"/>
                <a:ea typeface="Poppins"/>
                <a:cs typeface="Poppins"/>
                <a:sym typeface="Poppins"/>
              </a:rPr>
              <a:t>29</a:t>
            </a:r>
            <a:endParaRPr sz="2600"/>
          </a:p>
        </p:txBody>
      </p:sp>
      <p:sp>
        <p:nvSpPr>
          <p:cNvPr id="380" name="Google Shape;380;p29"/>
          <p:cNvSpPr txBox="1"/>
          <p:nvPr/>
        </p:nvSpPr>
        <p:spPr>
          <a:xfrm>
            <a:off x="845399" y="847725"/>
            <a:ext cx="16597202" cy="2214257"/>
          </a:xfrm>
          <a:prstGeom prst="rect">
            <a:avLst/>
          </a:prstGeom>
          <a:noFill/>
          <a:ln>
            <a:noFill/>
          </a:ln>
        </p:spPr>
        <p:txBody>
          <a:bodyPr anchorCtr="0" anchor="t" bIns="0" lIns="0" spcFirstLastPara="1" rIns="0" wrap="square" tIns="0">
            <a:spAutoFit/>
          </a:bodyPr>
          <a:lstStyle/>
          <a:p>
            <a:pPr indent="0" lvl="0" marL="0" marR="0" rtl="0" algn="ctr">
              <a:lnSpc>
                <a:spcPct val="140009"/>
              </a:lnSpc>
              <a:spcBef>
                <a:spcPts val="0"/>
              </a:spcBef>
              <a:spcAft>
                <a:spcPts val="0"/>
              </a:spcAft>
              <a:buNone/>
            </a:pPr>
            <a:r>
              <a:rPr b="1" lang="en-US" sz="6161">
                <a:solidFill>
                  <a:srgbClr val="216ECF"/>
                </a:solidFill>
                <a:latin typeface="Poppins"/>
                <a:ea typeface="Poppins"/>
                <a:cs typeface="Poppins"/>
                <a:sym typeface="Poppins"/>
              </a:rPr>
              <a:t>Successful Implementations of AI for Waste Reduction</a:t>
            </a:r>
            <a:endParaRPr/>
          </a:p>
        </p:txBody>
      </p:sp>
      <p:sp>
        <p:nvSpPr>
          <p:cNvPr id="381" name="Google Shape;381;p29"/>
          <p:cNvSpPr txBox="1"/>
          <p:nvPr/>
        </p:nvSpPr>
        <p:spPr>
          <a:xfrm>
            <a:off x="607118" y="3650828"/>
            <a:ext cx="13031315" cy="575644"/>
          </a:xfrm>
          <a:prstGeom prst="rect">
            <a:avLst/>
          </a:prstGeom>
          <a:noFill/>
          <a:ln>
            <a:noFill/>
          </a:ln>
        </p:spPr>
        <p:txBody>
          <a:bodyPr anchorCtr="0" anchor="t" bIns="0" lIns="0" spcFirstLastPara="1" rIns="0" wrap="square" tIns="0">
            <a:spAutoFit/>
          </a:bodyPr>
          <a:lstStyle/>
          <a:p>
            <a:pPr indent="0" lvl="0" marL="0" marR="0" rtl="0" algn="ctr">
              <a:lnSpc>
                <a:spcPct val="130008"/>
              </a:lnSpc>
              <a:spcBef>
                <a:spcPts val="0"/>
              </a:spcBef>
              <a:spcAft>
                <a:spcPts val="0"/>
              </a:spcAft>
              <a:buNone/>
            </a:pPr>
            <a:r>
              <a:rPr lang="en-US" sz="3379">
                <a:solidFill>
                  <a:srgbClr val="000000"/>
                </a:solidFill>
                <a:latin typeface="Poppins"/>
                <a:ea typeface="Poppins"/>
                <a:cs typeface="Poppins"/>
                <a:sym typeface="Poppins"/>
              </a:rPr>
              <a:t>UK Grocery Store Chain: 35% reduction in unsold perishables.</a:t>
            </a:r>
            <a:endParaRPr/>
          </a:p>
        </p:txBody>
      </p:sp>
      <p:sp>
        <p:nvSpPr>
          <p:cNvPr id="382" name="Google Shape;382;p29"/>
          <p:cNvSpPr txBox="1"/>
          <p:nvPr/>
        </p:nvSpPr>
        <p:spPr>
          <a:xfrm>
            <a:off x="607118" y="4824843"/>
            <a:ext cx="15358800" cy="500700"/>
          </a:xfrm>
          <a:prstGeom prst="rect">
            <a:avLst/>
          </a:prstGeom>
          <a:noFill/>
          <a:ln>
            <a:noFill/>
          </a:ln>
        </p:spPr>
        <p:txBody>
          <a:bodyPr anchorCtr="0" anchor="t" bIns="0" lIns="0" spcFirstLastPara="1" rIns="0" wrap="square" tIns="0">
            <a:spAutoFit/>
          </a:bodyPr>
          <a:lstStyle/>
          <a:p>
            <a:pPr indent="0" lvl="0" marL="0" marR="0" rtl="0" algn="ctr">
              <a:lnSpc>
                <a:spcPct val="130003"/>
              </a:lnSpc>
              <a:spcBef>
                <a:spcPts val="0"/>
              </a:spcBef>
              <a:spcAft>
                <a:spcPts val="0"/>
              </a:spcAft>
              <a:buNone/>
            </a:pPr>
            <a:r>
              <a:rPr lang="en-US" sz="3253">
                <a:solidFill>
                  <a:srgbClr val="000000"/>
                </a:solidFill>
                <a:latin typeface="Poppins"/>
                <a:ea typeface="Poppins"/>
                <a:cs typeface="Poppins"/>
                <a:sym typeface="Poppins"/>
              </a:rPr>
              <a:t>Walmart (Eden): $86 million prevented in food waste, aiming for $2 billion.</a:t>
            </a:r>
            <a:endParaRPr/>
          </a:p>
        </p:txBody>
      </p:sp>
      <p:sp>
        <p:nvSpPr>
          <p:cNvPr id="383" name="Google Shape;383;p29"/>
          <p:cNvSpPr txBox="1"/>
          <p:nvPr/>
        </p:nvSpPr>
        <p:spPr>
          <a:xfrm>
            <a:off x="-2150522" y="5735321"/>
            <a:ext cx="17601797" cy="551363"/>
          </a:xfrm>
          <a:prstGeom prst="rect">
            <a:avLst/>
          </a:prstGeom>
          <a:noFill/>
          <a:ln>
            <a:noFill/>
          </a:ln>
        </p:spPr>
        <p:txBody>
          <a:bodyPr anchorCtr="0" anchor="t" bIns="0" lIns="0" spcFirstLastPara="1" rIns="0" wrap="square" tIns="0">
            <a:spAutoFit/>
          </a:bodyPr>
          <a:lstStyle/>
          <a:p>
            <a:pPr indent="0" lvl="0" marL="0" marR="0" rtl="0" algn="ctr">
              <a:lnSpc>
                <a:spcPct val="130003"/>
              </a:lnSpc>
              <a:spcBef>
                <a:spcPts val="0"/>
              </a:spcBef>
              <a:spcAft>
                <a:spcPts val="0"/>
              </a:spcAft>
              <a:buNone/>
            </a:pPr>
            <a:r>
              <a:rPr lang="en-US" sz="3253">
                <a:solidFill>
                  <a:srgbClr val="000000"/>
                </a:solidFill>
                <a:latin typeface="Poppins"/>
                <a:ea typeface="Poppins"/>
                <a:cs typeface="Poppins"/>
                <a:sym typeface="Poppins"/>
              </a:rPr>
              <a:t>Delta Airlines: 98% reduction in in-flight component failures.</a:t>
            </a:r>
            <a:endParaRPr/>
          </a:p>
        </p:txBody>
      </p:sp>
      <p:sp>
        <p:nvSpPr>
          <p:cNvPr id="384" name="Google Shape;384;p29"/>
          <p:cNvSpPr txBox="1"/>
          <p:nvPr/>
        </p:nvSpPr>
        <p:spPr>
          <a:xfrm>
            <a:off x="607118" y="6640613"/>
            <a:ext cx="16068080" cy="523562"/>
          </a:xfrm>
          <a:prstGeom prst="rect">
            <a:avLst/>
          </a:prstGeom>
          <a:noFill/>
          <a:ln>
            <a:noFill/>
          </a:ln>
        </p:spPr>
        <p:txBody>
          <a:bodyPr anchorCtr="0" anchor="t" bIns="0" lIns="0" spcFirstLastPara="1" rIns="0" wrap="square" tIns="0">
            <a:spAutoFit/>
          </a:bodyPr>
          <a:lstStyle/>
          <a:p>
            <a:pPr indent="0" lvl="0" marL="0" marR="0" rtl="0" algn="ctr">
              <a:lnSpc>
                <a:spcPct val="129993"/>
              </a:lnSpc>
              <a:spcBef>
                <a:spcPts val="0"/>
              </a:spcBef>
              <a:spcAft>
                <a:spcPts val="0"/>
              </a:spcAft>
              <a:buNone/>
            </a:pPr>
            <a:r>
              <a:rPr lang="en-US" sz="3024">
                <a:solidFill>
                  <a:srgbClr val="000000"/>
                </a:solidFill>
                <a:latin typeface="Poppins"/>
                <a:ea typeface="Poppins"/>
                <a:cs typeface="Poppins"/>
                <a:sym typeface="Poppins"/>
              </a:rPr>
              <a:t>Unilever: 64% reduction in operational emissions through supply chain optimization.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 name="Google Shape;99;p3"/>
          <p:cNvSpPr/>
          <p:nvPr/>
        </p:nvSpPr>
        <p:spPr>
          <a:xfrm>
            <a:off x="11280405" y="2033026"/>
            <a:ext cx="1011712" cy="977567"/>
          </a:xfrm>
          <a:custGeom>
            <a:rect b="b" l="l" r="r" t="t"/>
            <a:pathLst>
              <a:path extrusionOk="0" h="977567" w="1011712">
                <a:moveTo>
                  <a:pt x="0" y="0"/>
                </a:moveTo>
                <a:lnTo>
                  <a:pt x="1011712" y="0"/>
                </a:lnTo>
                <a:lnTo>
                  <a:pt x="1011712" y="977567"/>
                </a:lnTo>
                <a:lnTo>
                  <a:pt x="0" y="977567"/>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 name="Google Shape;100;p3"/>
          <p:cNvSpPr/>
          <p:nvPr/>
        </p:nvSpPr>
        <p:spPr>
          <a:xfrm>
            <a:off x="9552666" y="2121054"/>
            <a:ext cx="889539" cy="889539"/>
          </a:xfrm>
          <a:custGeom>
            <a:rect b="b" l="l" r="r" t="t"/>
            <a:pathLst>
              <a:path extrusionOk="0" h="889539" w="889539">
                <a:moveTo>
                  <a:pt x="0" y="0"/>
                </a:moveTo>
                <a:lnTo>
                  <a:pt x="889539" y="0"/>
                </a:lnTo>
                <a:lnTo>
                  <a:pt x="889539" y="889539"/>
                </a:lnTo>
                <a:lnTo>
                  <a:pt x="0" y="889539"/>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 name="Google Shape;101;p3"/>
          <p:cNvSpPr/>
          <p:nvPr/>
        </p:nvSpPr>
        <p:spPr>
          <a:xfrm>
            <a:off x="7736900" y="2077040"/>
            <a:ext cx="977567" cy="977567"/>
          </a:xfrm>
          <a:custGeom>
            <a:rect b="b" l="l" r="r" t="t"/>
            <a:pathLst>
              <a:path extrusionOk="0" h="977567" w="977567">
                <a:moveTo>
                  <a:pt x="0" y="0"/>
                </a:moveTo>
                <a:lnTo>
                  <a:pt x="977566" y="0"/>
                </a:lnTo>
                <a:lnTo>
                  <a:pt x="977566" y="977567"/>
                </a:lnTo>
                <a:lnTo>
                  <a:pt x="0" y="977567"/>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 name="Google Shape;102;p3"/>
          <p:cNvSpPr/>
          <p:nvPr/>
        </p:nvSpPr>
        <p:spPr>
          <a:xfrm>
            <a:off x="5133214" y="2077040"/>
            <a:ext cx="1769072" cy="793871"/>
          </a:xfrm>
          <a:custGeom>
            <a:rect b="b" l="l" r="r" t="t"/>
            <a:pathLst>
              <a:path extrusionOk="0" h="793871" w="1769072">
                <a:moveTo>
                  <a:pt x="0" y="0"/>
                </a:moveTo>
                <a:lnTo>
                  <a:pt x="1769072" y="0"/>
                </a:lnTo>
                <a:lnTo>
                  <a:pt x="1769072" y="793871"/>
                </a:lnTo>
                <a:lnTo>
                  <a:pt x="0" y="793871"/>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 name="Google Shape;103;p3"/>
          <p:cNvSpPr/>
          <p:nvPr/>
        </p:nvSpPr>
        <p:spPr>
          <a:xfrm>
            <a:off x="1150" y="639250"/>
            <a:ext cx="18285676" cy="8966813"/>
          </a:xfrm>
          <a:custGeom>
            <a:rect b="b" l="l" r="r" t="t"/>
            <a:pathLst>
              <a:path extrusionOk="0" h="8856112" w="18517140">
                <a:moveTo>
                  <a:pt x="0" y="0"/>
                </a:moveTo>
                <a:lnTo>
                  <a:pt x="18517140" y="0"/>
                </a:lnTo>
                <a:lnTo>
                  <a:pt x="18517140" y="8856112"/>
                </a:lnTo>
                <a:lnTo>
                  <a:pt x="0" y="8856112"/>
                </a:lnTo>
                <a:lnTo>
                  <a:pt x="0" y="0"/>
                </a:lnTo>
                <a:close/>
              </a:path>
            </a:pathLst>
          </a:custGeom>
          <a:blipFill rotWithShape="1">
            <a:blip r:embed="rId8">
              <a:alphaModFix amt="20999"/>
            </a:blip>
            <a:stretch>
              <a:fillRect b="-15376" l="0" r="0" t="-2392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 name="Google Shape;104;p3"/>
          <p:cNvSpPr txBox="1"/>
          <p:nvPr/>
        </p:nvSpPr>
        <p:spPr>
          <a:xfrm>
            <a:off x="1255596" y="3249295"/>
            <a:ext cx="16341626" cy="3636011"/>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lang="en-US" sz="5499">
                <a:solidFill>
                  <a:srgbClr val="216ECF"/>
                </a:solidFill>
                <a:latin typeface="Poppins"/>
                <a:ea typeface="Poppins"/>
                <a:cs typeface="Poppins"/>
                <a:sym typeface="Poppins"/>
              </a:rPr>
              <a:t>🚮 Waste Crisis in Bangladesh</a:t>
            </a:r>
            <a:endParaRPr/>
          </a:p>
          <a:p>
            <a:pPr indent="-399413" lvl="1" marL="798828" marR="0" rtl="0" algn="just">
              <a:lnSpc>
                <a:spcPct val="140010"/>
              </a:lnSpc>
              <a:spcBef>
                <a:spcPts val="0"/>
              </a:spcBef>
              <a:spcAft>
                <a:spcPts val="0"/>
              </a:spcAft>
              <a:buClr>
                <a:srgbClr val="000000"/>
              </a:buClr>
              <a:buSzPts val="3699"/>
              <a:buFont typeface="Arial"/>
              <a:buChar char="•"/>
            </a:pPr>
            <a:r>
              <a:rPr b="0" i="0" lang="en-US" sz="3699" u="none" cap="none" strike="noStrike">
                <a:solidFill>
                  <a:srgbClr val="000000"/>
                </a:solidFill>
                <a:latin typeface="Poppins"/>
                <a:ea typeface="Poppins"/>
                <a:cs typeface="Poppins"/>
                <a:sym typeface="Poppins"/>
              </a:rPr>
              <a:t>Dhaka generates 6,500+ tons of waste/day (only 50% collected).  </a:t>
            </a:r>
            <a:endParaRPr/>
          </a:p>
          <a:p>
            <a:pPr indent="-399413" lvl="1" marL="798828" marR="0" rtl="0" algn="just">
              <a:lnSpc>
                <a:spcPct val="140010"/>
              </a:lnSpc>
              <a:spcBef>
                <a:spcPts val="0"/>
              </a:spcBef>
              <a:spcAft>
                <a:spcPts val="0"/>
              </a:spcAft>
              <a:buClr>
                <a:srgbClr val="000000"/>
              </a:buClr>
              <a:buSzPts val="3699"/>
              <a:buFont typeface="Arial"/>
              <a:buChar char="•"/>
            </a:pPr>
            <a:r>
              <a:rPr b="0" i="0" lang="en-US" sz="3699" u="none" cap="none" strike="noStrike">
                <a:solidFill>
                  <a:srgbClr val="000000"/>
                </a:solidFill>
                <a:latin typeface="Poppins"/>
                <a:ea typeface="Poppins"/>
                <a:cs typeface="Poppins"/>
                <a:sym typeface="Poppins"/>
              </a:rPr>
              <a:t>No segregation→ 90% mixed waste → landfills poison soil/water.  </a:t>
            </a:r>
            <a:endParaRPr/>
          </a:p>
          <a:p>
            <a:pPr indent="-399413" lvl="1" marL="798828" marR="0" rtl="0" algn="just">
              <a:lnSpc>
                <a:spcPct val="140010"/>
              </a:lnSpc>
              <a:spcBef>
                <a:spcPts val="0"/>
              </a:spcBef>
              <a:spcAft>
                <a:spcPts val="0"/>
              </a:spcAft>
              <a:buClr>
                <a:srgbClr val="000000"/>
              </a:buClr>
              <a:buSzPts val="3699"/>
              <a:buFont typeface="Arial"/>
              <a:buChar char="•"/>
            </a:pPr>
            <a:r>
              <a:rPr b="0" i="0" lang="en-US" sz="3699" u="none" cap="none" strike="noStrike">
                <a:solidFill>
                  <a:srgbClr val="000000"/>
                </a:solidFill>
                <a:latin typeface="Poppins"/>
                <a:ea typeface="Poppins"/>
                <a:cs typeface="Poppins"/>
                <a:sym typeface="Poppins"/>
              </a:rPr>
              <a:t>Manual workers face </a:t>
            </a:r>
            <a:r>
              <a:rPr b="0" i="1" lang="en-US" sz="3699" u="sng" cap="none" strike="noStrike">
                <a:solidFill>
                  <a:srgbClr val="000000"/>
                </a:solidFill>
                <a:latin typeface="Poppins"/>
                <a:ea typeface="Poppins"/>
                <a:cs typeface="Poppins"/>
                <a:sym typeface="Poppins"/>
              </a:rPr>
              <a:t>health risks</a:t>
            </a:r>
            <a:r>
              <a:rPr b="0" i="0" lang="en-US" sz="3699" u="none" cap="none" strike="noStrike">
                <a:solidFill>
                  <a:srgbClr val="000000"/>
                </a:solidFill>
                <a:latin typeface="Poppins"/>
                <a:ea typeface="Poppins"/>
                <a:cs typeface="Poppins"/>
                <a:sym typeface="Poppins"/>
              </a:rPr>
              <a:t> (life expectancy: 50 years).  </a:t>
            </a:r>
            <a:endParaRPr/>
          </a:p>
          <a:p>
            <a:pPr indent="0" lvl="0" marL="0" marR="0" rtl="0" algn="just">
              <a:lnSpc>
                <a:spcPct val="140010"/>
              </a:lnSpc>
              <a:spcBef>
                <a:spcPts val="0"/>
              </a:spcBef>
              <a:spcAft>
                <a:spcPts val="0"/>
              </a:spcAft>
              <a:buNone/>
            </a:pPr>
            <a:r>
              <a:t/>
            </a:r>
            <a:endParaRPr sz="3699">
              <a:solidFill>
                <a:srgbClr val="000000"/>
              </a:solidFill>
              <a:latin typeface="Poppins"/>
              <a:ea typeface="Poppins"/>
              <a:cs typeface="Poppins"/>
              <a:sym typeface="Poppins"/>
            </a:endParaRPr>
          </a:p>
        </p:txBody>
      </p:sp>
      <p:sp>
        <p:nvSpPr>
          <p:cNvPr id="105" name="Google Shape;105;p3"/>
          <p:cNvSpPr txBox="1"/>
          <p:nvPr/>
        </p:nvSpPr>
        <p:spPr>
          <a:xfrm>
            <a:off x="17259300" y="9191625"/>
            <a:ext cx="152400" cy="21907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000">
                <a:solidFill>
                  <a:srgbClr val="000000"/>
                </a:solidFill>
                <a:latin typeface="Poppins"/>
                <a:ea typeface="Poppins"/>
                <a:cs typeface="Poppins"/>
                <a:sym typeface="Poppins"/>
              </a:rPr>
              <a:t>3</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0" name="Google Shape;390;p30"/>
          <p:cNvSpPr/>
          <p:nvPr/>
        </p:nvSpPr>
        <p:spPr>
          <a:xfrm>
            <a:off x="9949870" y="643847"/>
            <a:ext cx="8338130" cy="9018112"/>
          </a:xfrm>
          <a:custGeom>
            <a:rect b="b" l="l" r="r" t="t"/>
            <a:pathLst>
              <a:path extrusionOk="0" h="9018112" w="8338130">
                <a:moveTo>
                  <a:pt x="0" y="0"/>
                </a:moveTo>
                <a:lnTo>
                  <a:pt x="8338130" y="0"/>
                </a:lnTo>
                <a:lnTo>
                  <a:pt x="8338130" y="9018112"/>
                </a:lnTo>
                <a:lnTo>
                  <a:pt x="0" y="9018112"/>
                </a:lnTo>
                <a:lnTo>
                  <a:pt x="0" y="0"/>
                </a:lnTo>
                <a:close/>
              </a:path>
            </a:pathLst>
          </a:custGeom>
          <a:blipFill rotWithShape="1">
            <a:blip r:embed="rId4">
              <a:alphaModFix/>
            </a:blip>
            <a:stretch>
              <a:fillRect b="0" l="-38701" r="-61968" t="-20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1" name="Google Shape;391;p30"/>
          <p:cNvSpPr txBox="1"/>
          <p:nvPr/>
        </p:nvSpPr>
        <p:spPr>
          <a:xfrm>
            <a:off x="17341915" y="9728875"/>
            <a:ext cx="1051800" cy="307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000">
                <a:solidFill>
                  <a:srgbClr val="000000"/>
                </a:solidFill>
                <a:latin typeface="Poppins"/>
                <a:ea typeface="Poppins"/>
                <a:cs typeface="Poppins"/>
                <a:sym typeface="Poppins"/>
              </a:rPr>
              <a:t>30</a:t>
            </a:r>
            <a:endParaRPr/>
          </a:p>
        </p:txBody>
      </p:sp>
      <p:sp>
        <p:nvSpPr>
          <p:cNvPr id="392" name="Google Shape;392;p30"/>
          <p:cNvSpPr txBox="1"/>
          <p:nvPr/>
        </p:nvSpPr>
        <p:spPr>
          <a:xfrm>
            <a:off x="0" y="1704685"/>
            <a:ext cx="9834718" cy="5485131"/>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lang="en-US" sz="5699">
                <a:solidFill>
                  <a:srgbClr val="53219A"/>
                </a:solidFill>
                <a:latin typeface="Calibri"/>
                <a:ea typeface="Calibri"/>
                <a:cs typeface="Calibri"/>
                <a:sym typeface="Calibri"/>
              </a:rPr>
              <a:t>Revolutionizing Recycling: AI-Powered Waste Separation</a:t>
            </a:r>
            <a:endParaRPr/>
          </a:p>
          <a:p>
            <a:pPr indent="0" lvl="0" marL="0" marR="0" rtl="0" algn="ctr">
              <a:lnSpc>
                <a:spcPct val="85962"/>
              </a:lnSpc>
              <a:spcBef>
                <a:spcPts val="0"/>
              </a:spcBef>
              <a:spcAft>
                <a:spcPts val="0"/>
              </a:spcAft>
              <a:buNone/>
            </a:pPr>
            <a:r>
              <a:t/>
            </a:r>
            <a:endParaRPr sz="5699">
              <a:solidFill>
                <a:srgbClr val="53219A"/>
              </a:solidFill>
              <a:latin typeface="Calibri"/>
              <a:ea typeface="Calibri"/>
              <a:cs typeface="Calibri"/>
              <a:sym typeface="Calibri"/>
            </a:endParaRPr>
          </a:p>
          <a:p>
            <a:pPr indent="0" lvl="0" marL="0" marR="0" rtl="0" algn="ctr">
              <a:lnSpc>
                <a:spcPct val="140000"/>
              </a:lnSpc>
              <a:spcBef>
                <a:spcPts val="0"/>
              </a:spcBef>
              <a:spcAft>
                <a:spcPts val="0"/>
              </a:spcAft>
              <a:buNone/>
            </a:pPr>
            <a:r>
              <a:rPr lang="en-US" sz="3000">
                <a:solidFill>
                  <a:srgbClr val="000000"/>
                </a:solidFill>
                <a:latin typeface="Poppins"/>
                <a:ea typeface="Poppins"/>
                <a:cs typeface="Poppins"/>
                <a:sym typeface="Poppins"/>
              </a:rPr>
              <a:t>Discover how AI can revolutionize recycling, enhance efficiency and drastically improve waste management, turning today's challenges into opportunities for a sustainable future.</a:t>
            </a:r>
            <a:endParaRPr/>
          </a:p>
          <a:p>
            <a:pPr indent="0" lvl="0" marL="0" marR="0" rtl="0" algn="ctr">
              <a:lnSpc>
                <a:spcPct val="158633"/>
              </a:lnSpc>
              <a:spcBef>
                <a:spcPts val="0"/>
              </a:spcBef>
              <a:spcAft>
                <a:spcPts val="0"/>
              </a:spcAft>
              <a:buNone/>
            </a:pPr>
            <a:r>
              <a:t/>
            </a:r>
            <a:endParaRPr sz="3000">
              <a:solidFill>
                <a:srgbClr val="000000"/>
              </a:solidFill>
              <a:latin typeface="Poppins"/>
              <a:ea typeface="Poppins"/>
              <a:cs typeface="Poppins"/>
              <a:sym typeface="Poppi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8" name="Google Shape;398;p31"/>
          <p:cNvSpPr/>
          <p:nvPr/>
        </p:nvSpPr>
        <p:spPr>
          <a:xfrm>
            <a:off x="0" y="683488"/>
            <a:ext cx="8315770" cy="8970540"/>
          </a:xfrm>
          <a:custGeom>
            <a:rect b="b" l="l" r="r" t="t"/>
            <a:pathLst>
              <a:path extrusionOk="0" h="8970540" w="8315770">
                <a:moveTo>
                  <a:pt x="0" y="0"/>
                </a:moveTo>
                <a:lnTo>
                  <a:pt x="8315770" y="0"/>
                </a:lnTo>
                <a:lnTo>
                  <a:pt x="8315770" y="8970540"/>
                </a:lnTo>
                <a:lnTo>
                  <a:pt x="0" y="8970540"/>
                </a:lnTo>
                <a:lnTo>
                  <a:pt x="0" y="0"/>
                </a:lnTo>
                <a:close/>
              </a:path>
            </a:pathLst>
          </a:custGeom>
          <a:blipFill rotWithShape="1">
            <a:blip r:embed="rId4">
              <a:alphaModFix/>
            </a:blip>
            <a:stretch>
              <a:fillRect b="-2365" l="-2430" r="-47516" t="-188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9" name="Google Shape;399;p31"/>
          <p:cNvSpPr txBox="1"/>
          <p:nvPr/>
        </p:nvSpPr>
        <p:spPr>
          <a:xfrm>
            <a:off x="17341929" y="9728875"/>
            <a:ext cx="744900" cy="307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000">
                <a:solidFill>
                  <a:srgbClr val="000000"/>
                </a:solidFill>
                <a:latin typeface="Poppins"/>
                <a:ea typeface="Poppins"/>
                <a:cs typeface="Poppins"/>
                <a:sym typeface="Poppins"/>
              </a:rPr>
              <a:t>31</a:t>
            </a:r>
            <a:endParaRPr/>
          </a:p>
        </p:txBody>
      </p:sp>
      <p:sp>
        <p:nvSpPr>
          <p:cNvPr id="400" name="Google Shape;400;p31"/>
          <p:cNvSpPr txBox="1"/>
          <p:nvPr/>
        </p:nvSpPr>
        <p:spPr>
          <a:xfrm>
            <a:off x="8905520" y="857250"/>
            <a:ext cx="10353000" cy="2068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5600">
                <a:solidFill>
                  <a:srgbClr val="53219A"/>
                </a:solidFill>
                <a:latin typeface="Poppins"/>
                <a:ea typeface="Poppins"/>
                <a:cs typeface="Poppins"/>
                <a:sym typeface="Poppins"/>
              </a:rPr>
              <a:t>The Recycling Crisis: </a:t>
            </a:r>
            <a:endParaRPr sz="900"/>
          </a:p>
          <a:p>
            <a:pPr indent="0" lvl="0" marL="0" marR="0" rtl="0" algn="l">
              <a:lnSpc>
                <a:spcPct val="140000"/>
              </a:lnSpc>
              <a:spcBef>
                <a:spcPts val="0"/>
              </a:spcBef>
              <a:spcAft>
                <a:spcPts val="0"/>
              </a:spcAft>
              <a:buNone/>
            </a:pPr>
            <a:r>
              <a:rPr b="1" lang="en-US" sz="5600">
                <a:solidFill>
                  <a:srgbClr val="53219A"/>
                </a:solidFill>
                <a:latin typeface="Poppins"/>
                <a:ea typeface="Poppins"/>
                <a:cs typeface="Poppins"/>
                <a:sym typeface="Poppins"/>
              </a:rPr>
              <a:t>A Pressing Issue</a:t>
            </a:r>
            <a:endParaRPr sz="900"/>
          </a:p>
        </p:txBody>
      </p:sp>
      <p:sp>
        <p:nvSpPr>
          <p:cNvPr id="401" name="Google Shape;401;p31"/>
          <p:cNvSpPr txBox="1"/>
          <p:nvPr/>
        </p:nvSpPr>
        <p:spPr>
          <a:xfrm>
            <a:off x="8772025" y="3154725"/>
            <a:ext cx="9177300" cy="7862400"/>
          </a:xfrm>
          <a:prstGeom prst="rect">
            <a:avLst/>
          </a:prstGeom>
          <a:noFill/>
          <a:ln>
            <a:noFill/>
          </a:ln>
        </p:spPr>
        <p:txBody>
          <a:bodyPr anchorCtr="0" anchor="t" bIns="0" lIns="0" spcFirstLastPara="1" rIns="0" wrap="square" tIns="0">
            <a:spAutoFit/>
          </a:bodyPr>
          <a:lstStyle/>
          <a:p>
            <a:pPr indent="-345439" lvl="1" marL="690881" marR="0" rtl="0" algn="l">
              <a:lnSpc>
                <a:spcPct val="140000"/>
              </a:lnSpc>
              <a:spcBef>
                <a:spcPts val="0"/>
              </a:spcBef>
              <a:spcAft>
                <a:spcPts val="0"/>
              </a:spcAft>
              <a:buClr>
                <a:srgbClr val="000000"/>
              </a:buClr>
              <a:buSzPts val="3200"/>
              <a:buFont typeface="Arial"/>
              <a:buChar char="•"/>
            </a:pPr>
            <a:r>
              <a:rPr b="1" i="0" lang="en-US" sz="3200" u="none" cap="none" strike="noStrike">
                <a:solidFill>
                  <a:srgbClr val="000000"/>
                </a:solidFill>
                <a:latin typeface="Poppins"/>
                <a:ea typeface="Poppins"/>
                <a:cs typeface="Poppins"/>
                <a:sym typeface="Poppins"/>
              </a:rPr>
              <a:t>Low Recycling Rates</a:t>
            </a:r>
            <a:endParaRPr/>
          </a:p>
          <a:p>
            <a:pPr indent="0" lvl="0" marL="0" marR="0" rtl="0" algn="l">
              <a:lnSpc>
                <a:spcPct val="140000"/>
              </a:lnSpc>
              <a:spcBef>
                <a:spcPts val="0"/>
              </a:spcBef>
              <a:spcAft>
                <a:spcPts val="0"/>
              </a:spcAft>
              <a:buNone/>
            </a:pPr>
            <a:r>
              <a:rPr lang="en-US" sz="3000">
                <a:solidFill>
                  <a:srgbClr val="000000"/>
                </a:solidFill>
                <a:latin typeface="Poppins"/>
                <a:ea typeface="Poppins"/>
                <a:cs typeface="Poppins"/>
                <a:sym typeface="Poppins"/>
              </a:rPr>
              <a:t>          Only 31% of the 977,000 tonnes of plastic</a:t>
            </a:r>
            <a:endParaRPr/>
          </a:p>
          <a:p>
            <a:pPr indent="0" lvl="0" marL="0" marR="0" rtl="0" algn="l">
              <a:lnSpc>
                <a:spcPct val="140000"/>
              </a:lnSpc>
              <a:spcBef>
                <a:spcPts val="0"/>
              </a:spcBef>
              <a:spcAft>
                <a:spcPts val="0"/>
              </a:spcAft>
              <a:buNone/>
            </a:pPr>
            <a:r>
              <a:rPr lang="en-US" sz="3000">
                <a:solidFill>
                  <a:srgbClr val="000000"/>
                </a:solidFill>
                <a:latin typeface="Poppins"/>
                <a:ea typeface="Poppins"/>
                <a:cs typeface="Poppins"/>
                <a:sym typeface="Poppins"/>
              </a:rPr>
              <a:t>          consumed in 2020 were recycled in   </a:t>
            </a:r>
            <a:endParaRPr/>
          </a:p>
          <a:p>
            <a:pPr indent="0" lvl="0" marL="0" marR="0" rtl="0" algn="l">
              <a:lnSpc>
                <a:spcPct val="140000"/>
              </a:lnSpc>
              <a:spcBef>
                <a:spcPts val="0"/>
              </a:spcBef>
              <a:spcAft>
                <a:spcPts val="0"/>
              </a:spcAft>
              <a:buNone/>
            </a:pPr>
            <a:r>
              <a:rPr lang="en-US" sz="3000">
                <a:solidFill>
                  <a:srgbClr val="000000"/>
                </a:solidFill>
                <a:latin typeface="Poppins"/>
                <a:ea typeface="Poppins"/>
                <a:cs typeface="Poppins"/>
                <a:sym typeface="Poppins"/>
              </a:rPr>
              <a:t>          Bangladesh.                        </a:t>
            </a:r>
            <a:endParaRPr/>
          </a:p>
          <a:p>
            <a:pPr indent="-345439" lvl="1" marL="690881" marR="0" rtl="0" algn="l">
              <a:lnSpc>
                <a:spcPct val="140000"/>
              </a:lnSpc>
              <a:spcBef>
                <a:spcPts val="0"/>
              </a:spcBef>
              <a:spcAft>
                <a:spcPts val="0"/>
              </a:spcAft>
              <a:buClr>
                <a:srgbClr val="000000"/>
              </a:buClr>
              <a:buSzPts val="3200"/>
              <a:buFont typeface="Arial"/>
              <a:buChar char="•"/>
            </a:pPr>
            <a:r>
              <a:rPr b="1" i="0" lang="en-US" sz="3200" u="none" cap="none" strike="noStrike">
                <a:solidFill>
                  <a:srgbClr val="000000"/>
                </a:solidFill>
                <a:latin typeface="Poppins"/>
                <a:ea typeface="Poppins"/>
                <a:cs typeface="Poppins"/>
                <a:sym typeface="Poppins"/>
              </a:rPr>
              <a:t>High Contamination</a:t>
            </a:r>
            <a:endParaRPr/>
          </a:p>
          <a:p>
            <a:pPr indent="0" lvl="0" marL="0" marR="0" rtl="0" algn="l">
              <a:lnSpc>
                <a:spcPct val="140000"/>
              </a:lnSpc>
              <a:spcBef>
                <a:spcPts val="0"/>
              </a:spcBef>
              <a:spcAft>
                <a:spcPts val="0"/>
              </a:spcAft>
              <a:buNone/>
            </a:pPr>
            <a:r>
              <a:rPr lang="en-US" sz="3000">
                <a:solidFill>
                  <a:srgbClr val="000000"/>
                </a:solidFill>
                <a:latin typeface="Poppins"/>
                <a:ea typeface="Poppins"/>
                <a:cs typeface="Poppins"/>
                <a:sym typeface="Poppins"/>
              </a:rPr>
              <a:t>        25% of materials are too contaminated to   </a:t>
            </a:r>
            <a:endParaRPr/>
          </a:p>
          <a:p>
            <a:pPr indent="0" lvl="0" marL="0" marR="0" rtl="0" algn="l">
              <a:lnSpc>
                <a:spcPct val="140000"/>
              </a:lnSpc>
              <a:spcBef>
                <a:spcPts val="0"/>
              </a:spcBef>
              <a:spcAft>
                <a:spcPts val="0"/>
              </a:spcAft>
              <a:buNone/>
            </a:pPr>
            <a:r>
              <a:rPr lang="en-US" sz="3000">
                <a:solidFill>
                  <a:srgbClr val="000000"/>
                </a:solidFill>
                <a:latin typeface="Poppins"/>
                <a:ea typeface="Poppins"/>
                <a:cs typeface="Poppins"/>
                <a:sym typeface="Poppins"/>
              </a:rPr>
              <a:t>        recycle.</a:t>
            </a:r>
            <a:endParaRPr/>
          </a:p>
          <a:p>
            <a:pPr indent="-345439" lvl="1" marL="690881" marR="0" rtl="0" algn="l">
              <a:lnSpc>
                <a:spcPct val="140000"/>
              </a:lnSpc>
              <a:spcBef>
                <a:spcPts val="0"/>
              </a:spcBef>
              <a:spcAft>
                <a:spcPts val="0"/>
              </a:spcAft>
              <a:buClr>
                <a:srgbClr val="000000"/>
              </a:buClr>
              <a:buSzPts val="3200"/>
              <a:buFont typeface="Arial"/>
              <a:buChar char="•"/>
            </a:pPr>
            <a:r>
              <a:rPr b="1" i="0" lang="en-US" sz="3200" u="none" cap="none" strike="noStrike">
                <a:solidFill>
                  <a:srgbClr val="000000"/>
                </a:solidFill>
                <a:latin typeface="Poppins"/>
                <a:ea typeface="Poppins"/>
                <a:cs typeface="Poppins"/>
                <a:sym typeface="Poppins"/>
              </a:rPr>
              <a:t>Economic Impact</a:t>
            </a:r>
            <a:endParaRPr/>
          </a:p>
          <a:p>
            <a:pPr indent="0" lvl="0" marL="0" marR="0" rtl="0" algn="l">
              <a:lnSpc>
                <a:spcPct val="140000"/>
              </a:lnSpc>
              <a:spcBef>
                <a:spcPts val="0"/>
              </a:spcBef>
              <a:spcAft>
                <a:spcPts val="0"/>
              </a:spcAft>
              <a:buNone/>
            </a:pPr>
            <a:r>
              <a:rPr b="1" lang="en-US" sz="3200">
                <a:solidFill>
                  <a:srgbClr val="000000"/>
                </a:solidFill>
                <a:latin typeface="Poppins"/>
                <a:ea typeface="Poppins"/>
                <a:cs typeface="Poppins"/>
                <a:sym typeface="Poppins"/>
              </a:rPr>
              <a:t>        </a:t>
            </a:r>
            <a:r>
              <a:rPr lang="en-US" sz="3200">
                <a:solidFill>
                  <a:srgbClr val="000000"/>
                </a:solidFill>
                <a:latin typeface="Poppins"/>
                <a:ea typeface="Poppins"/>
                <a:cs typeface="Poppins"/>
                <a:sym typeface="Poppins"/>
              </a:rPr>
              <a:t>Inefficient sorting increases costs and </a:t>
            </a:r>
            <a:endParaRPr/>
          </a:p>
          <a:p>
            <a:pPr indent="0" lvl="0" marL="0" marR="0" rtl="0" algn="l">
              <a:lnSpc>
                <a:spcPct val="140000"/>
              </a:lnSpc>
              <a:spcBef>
                <a:spcPts val="0"/>
              </a:spcBef>
              <a:spcAft>
                <a:spcPts val="0"/>
              </a:spcAft>
              <a:buNone/>
            </a:pPr>
            <a:r>
              <a:rPr lang="en-US" sz="3200">
                <a:solidFill>
                  <a:srgbClr val="000000"/>
                </a:solidFill>
                <a:latin typeface="Poppins"/>
                <a:ea typeface="Poppins"/>
                <a:cs typeface="Poppins"/>
                <a:sym typeface="Poppins"/>
              </a:rPr>
              <a:t>        reduces value.</a:t>
            </a:r>
            <a:endParaRPr/>
          </a:p>
          <a:p>
            <a:pPr indent="0" lvl="0" marL="0" marR="0" rtl="0" algn="l">
              <a:lnSpc>
                <a:spcPct val="140000"/>
              </a:lnSpc>
              <a:spcBef>
                <a:spcPts val="0"/>
              </a:spcBef>
              <a:spcAft>
                <a:spcPts val="0"/>
              </a:spcAft>
              <a:buNone/>
            </a:pPr>
            <a:r>
              <a:t/>
            </a:r>
            <a:endParaRPr sz="3200">
              <a:solidFill>
                <a:srgbClr val="000000"/>
              </a:solidFill>
              <a:latin typeface="Poppins"/>
              <a:ea typeface="Poppins"/>
              <a:cs typeface="Poppins"/>
              <a:sym typeface="Poppins"/>
            </a:endParaRPr>
          </a:p>
          <a:p>
            <a:pPr indent="0" lvl="0" marL="0" marR="0" rtl="0" algn="ctr">
              <a:lnSpc>
                <a:spcPct val="148718"/>
              </a:lnSpc>
              <a:spcBef>
                <a:spcPts val="0"/>
              </a:spcBef>
              <a:spcAft>
                <a:spcPts val="0"/>
              </a:spcAft>
              <a:buNone/>
            </a:pPr>
            <a:r>
              <a:t/>
            </a:r>
            <a:endParaRPr sz="3200">
              <a:solidFill>
                <a:srgbClr val="000000"/>
              </a:solidFill>
              <a:latin typeface="Poppins"/>
              <a:ea typeface="Poppins"/>
              <a:cs typeface="Poppins"/>
              <a:sym typeface="Poppi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407" name="Google Shape;407;p32"/>
          <p:cNvCxnSpPr/>
          <p:nvPr/>
        </p:nvCxnSpPr>
        <p:spPr>
          <a:xfrm>
            <a:off x="5742754" y="3169330"/>
            <a:ext cx="0" cy="6088970"/>
          </a:xfrm>
          <a:prstGeom prst="straightConnector1">
            <a:avLst/>
          </a:prstGeom>
          <a:noFill/>
          <a:ln cap="flat" cmpd="sng" w="38100">
            <a:solidFill>
              <a:srgbClr val="000000"/>
            </a:solidFill>
            <a:prstDash val="solid"/>
            <a:round/>
            <a:headEnd len="sm" w="sm" type="none"/>
            <a:tailEnd len="sm" w="sm" type="none"/>
          </a:ln>
        </p:spPr>
      </p:cxnSp>
      <p:cxnSp>
        <p:nvCxnSpPr>
          <p:cNvPr id="408" name="Google Shape;408;p32"/>
          <p:cNvCxnSpPr/>
          <p:nvPr/>
        </p:nvCxnSpPr>
        <p:spPr>
          <a:xfrm>
            <a:off x="11842338" y="3169330"/>
            <a:ext cx="0" cy="6088970"/>
          </a:xfrm>
          <a:prstGeom prst="straightConnector1">
            <a:avLst/>
          </a:prstGeom>
          <a:noFill/>
          <a:ln cap="flat" cmpd="sng" w="38100">
            <a:solidFill>
              <a:srgbClr val="000000"/>
            </a:solidFill>
            <a:prstDash val="solid"/>
            <a:round/>
            <a:headEnd len="sm" w="sm" type="none"/>
            <a:tailEnd len="sm" w="sm" type="none"/>
          </a:ln>
        </p:spPr>
      </p:cxnSp>
      <p:sp>
        <p:nvSpPr>
          <p:cNvPr id="409" name="Google Shape;409;p32"/>
          <p:cNvSpPr/>
          <p:nvPr/>
        </p:nvSpPr>
        <p:spPr>
          <a:xfrm>
            <a:off x="6180904" y="3227232"/>
            <a:ext cx="1158359" cy="1230469"/>
          </a:xfrm>
          <a:custGeom>
            <a:rect b="b" l="l" r="r" t="t"/>
            <a:pathLst>
              <a:path extrusionOk="0" h="1230469" w="1158359">
                <a:moveTo>
                  <a:pt x="0" y="0"/>
                </a:moveTo>
                <a:lnTo>
                  <a:pt x="1158359" y="0"/>
                </a:lnTo>
                <a:lnTo>
                  <a:pt x="1158359" y="1230468"/>
                </a:lnTo>
                <a:lnTo>
                  <a:pt x="0" y="123046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0" name="Google Shape;410;p32"/>
          <p:cNvSpPr/>
          <p:nvPr/>
        </p:nvSpPr>
        <p:spPr>
          <a:xfrm>
            <a:off x="1028700" y="3227232"/>
            <a:ext cx="1320924" cy="1320924"/>
          </a:xfrm>
          <a:custGeom>
            <a:rect b="b" l="l" r="r" t="t"/>
            <a:pathLst>
              <a:path extrusionOk="0" h="1320924" w="1320924">
                <a:moveTo>
                  <a:pt x="0" y="0"/>
                </a:moveTo>
                <a:lnTo>
                  <a:pt x="1320924" y="0"/>
                </a:lnTo>
                <a:lnTo>
                  <a:pt x="1320924" y="1320924"/>
                </a:lnTo>
                <a:lnTo>
                  <a:pt x="0" y="1320924"/>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1" name="Google Shape;411;p32"/>
          <p:cNvSpPr/>
          <p:nvPr/>
        </p:nvSpPr>
        <p:spPr>
          <a:xfrm>
            <a:off x="12387922" y="3227232"/>
            <a:ext cx="1311317" cy="1320924"/>
          </a:xfrm>
          <a:custGeom>
            <a:rect b="b" l="l" r="r" t="t"/>
            <a:pathLst>
              <a:path extrusionOk="0" h="1320924" w="1311317">
                <a:moveTo>
                  <a:pt x="0" y="0"/>
                </a:moveTo>
                <a:lnTo>
                  <a:pt x="1311317" y="0"/>
                </a:lnTo>
                <a:lnTo>
                  <a:pt x="1311317" y="1320924"/>
                </a:lnTo>
                <a:lnTo>
                  <a:pt x="0" y="1320924"/>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2" name="Google Shape;412;p32"/>
          <p:cNvSpPr txBox="1"/>
          <p:nvPr/>
        </p:nvSpPr>
        <p:spPr>
          <a:xfrm>
            <a:off x="17341931" y="9728875"/>
            <a:ext cx="628500" cy="307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000">
                <a:solidFill>
                  <a:srgbClr val="000000"/>
                </a:solidFill>
                <a:latin typeface="Poppins"/>
                <a:ea typeface="Poppins"/>
                <a:cs typeface="Poppins"/>
                <a:sym typeface="Poppins"/>
              </a:rPr>
              <a:t>32</a:t>
            </a:r>
            <a:endParaRPr/>
          </a:p>
        </p:txBody>
      </p:sp>
      <p:sp>
        <p:nvSpPr>
          <p:cNvPr id="413" name="Google Shape;413;p32"/>
          <p:cNvSpPr txBox="1"/>
          <p:nvPr/>
        </p:nvSpPr>
        <p:spPr>
          <a:xfrm>
            <a:off x="-137759" y="931599"/>
            <a:ext cx="18563519" cy="1513831"/>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7900">
                <a:solidFill>
                  <a:srgbClr val="53219A"/>
                </a:solidFill>
                <a:latin typeface="Calibri"/>
                <a:ea typeface="Calibri"/>
                <a:cs typeface="Calibri"/>
                <a:sym typeface="Calibri"/>
              </a:rPr>
              <a:t>AI-Powered Recycling: A Smarter Solution</a:t>
            </a:r>
            <a:endParaRPr/>
          </a:p>
        </p:txBody>
      </p:sp>
      <p:sp>
        <p:nvSpPr>
          <p:cNvPr id="414" name="Google Shape;414;p32"/>
          <p:cNvSpPr txBox="1"/>
          <p:nvPr/>
        </p:nvSpPr>
        <p:spPr>
          <a:xfrm>
            <a:off x="874403" y="4437381"/>
            <a:ext cx="5310010" cy="70611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3700">
                <a:solidFill>
                  <a:srgbClr val="000000"/>
                </a:solidFill>
                <a:latin typeface="Calibri"/>
                <a:ea typeface="Calibri"/>
                <a:cs typeface="Calibri"/>
                <a:sym typeface="Calibri"/>
              </a:rPr>
              <a:t>Computer Vision</a:t>
            </a:r>
            <a:endParaRPr/>
          </a:p>
        </p:txBody>
      </p:sp>
      <p:sp>
        <p:nvSpPr>
          <p:cNvPr id="415" name="Google Shape;415;p32"/>
          <p:cNvSpPr txBox="1"/>
          <p:nvPr/>
        </p:nvSpPr>
        <p:spPr>
          <a:xfrm>
            <a:off x="6180899" y="4437375"/>
            <a:ext cx="4172400" cy="569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3700">
                <a:solidFill>
                  <a:srgbClr val="000000"/>
                </a:solidFill>
                <a:latin typeface="Calibri"/>
                <a:ea typeface="Calibri"/>
                <a:cs typeface="Calibri"/>
                <a:sym typeface="Calibri"/>
              </a:rPr>
              <a:t>Machine Learning</a:t>
            </a:r>
            <a:endParaRPr/>
          </a:p>
        </p:txBody>
      </p:sp>
      <p:sp>
        <p:nvSpPr>
          <p:cNvPr id="416" name="Google Shape;416;p32"/>
          <p:cNvSpPr txBox="1"/>
          <p:nvPr/>
        </p:nvSpPr>
        <p:spPr>
          <a:xfrm>
            <a:off x="12397451" y="4561200"/>
            <a:ext cx="3694500" cy="569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3700">
                <a:solidFill>
                  <a:srgbClr val="000000"/>
                </a:solidFill>
                <a:latin typeface="Calibri"/>
                <a:ea typeface="Calibri"/>
                <a:cs typeface="Calibri"/>
                <a:sym typeface="Calibri"/>
              </a:rPr>
              <a:t>Robotic Arms</a:t>
            </a:r>
            <a:endParaRPr/>
          </a:p>
        </p:txBody>
      </p:sp>
      <p:sp>
        <p:nvSpPr>
          <p:cNvPr id="417" name="Google Shape;417;p32"/>
          <p:cNvSpPr txBox="1"/>
          <p:nvPr/>
        </p:nvSpPr>
        <p:spPr>
          <a:xfrm>
            <a:off x="792594" y="5162550"/>
            <a:ext cx="4778710" cy="181864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lang="en-US" sz="3399">
                <a:solidFill>
                  <a:srgbClr val="000000"/>
                </a:solidFill>
                <a:latin typeface="Poppins"/>
                <a:ea typeface="Poppins"/>
                <a:cs typeface="Poppins"/>
                <a:sym typeface="Poppins"/>
              </a:rPr>
              <a:t>Identifies and sorts recyclable materials.</a:t>
            </a:r>
            <a:endParaRPr/>
          </a:p>
          <a:p>
            <a:pPr indent="0" lvl="0" marL="0" marR="0" rtl="0" algn="ctr">
              <a:lnSpc>
                <a:spcPct val="140011"/>
              </a:lnSpc>
              <a:spcBef>
                <a:spcPts val="0"/>
              </a:spcBef>
              <a:spcAft>
                <a:spcPts val="0"/>
              </a:spcAft>
              <a:buNone/>
            </a:pPr>
            <a:r>
              <a:t/>
            </a:r>
            <a:endParaRPr sz="3399">
              <a:solidFill>
                <a:srgbClr val="000000"/>
              </a:solidFill>
              <a:latin typeface="Poppins"/>
              <a:ea typeface="Poppins"/>
              <a:cs typeface="Poppins"/>
              <a:sym typeface="Poppins"/>
            </a:endParaRPr>
          </a:p>
        </p:txBody>
      </p:sp>
      <p:sp>
        <p:nvSpPr>
          <p:cNvPr id="418" name="Google Shape;418;p32"/>
          <p:cNvSpPr txBox="1"/>
          <p:nvPr/>
        </p:nvSpPr>
        <p:spPr>
          <a:xfrm>
            <a:off x="6180904" y="5162550"/>
            <a:ext cx="5680484" cy="181864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lang="en-US" sz="3399">
                <a:solidFill>
                  <a:srgbClr val="000000"/>
                </a:solidFill>
                <a:latin typeface="Poppins"/>
                <a:ea typeface="Poppins"/>
                <a:cs typeface="Poppins"/>
                <a:sym typeface="Poppins"/>
              </a:rPr>
              <a:t>Trained on vast datasets for accuracy.</a:t>
            </a:r>
            <a:endParaRPr/>
          </a:p>
          <a:p>
            <a:pPr indent="0" lvl="0" marL="0" marR="0" rtl="0" algn="l">
              <a:lnSpc>
                <a:spcPct val="140011"/>
              </a:lnSpc>
              <a:spcBef>
                <a:spcPts val="0"/>
              </a:spcBef>
              <a:spcAft>
                <a:spcPts val="0"/>
              </a:spcAft>
              <a:buNone/>
            </a:pPr>
            <a:r>
              <a:t/>
            </a:r>
            <a:endParaRPr sz="3399">
              <a:solidFill>
                <a:srgbClr val="000000"/>
              </a:solidFill>
              <a:latin typeface="Poppins"/>
              <a:ea typeface="Poppins"/>
              <a:cs typeface="Poppins"/>
              <a:sym typeface="Poppins"/>
            </a:endParaRPr>
          </a:p>
        </p:txBody>
      </p:sp>
      <p:sp>
        <p:nvSpPr>
          <p:cNvPr id="419" name="Google Shape;419;p32"/>
          <p:cNvSpPr txBox="1"/>
          <p:nvPr/>
        </p:nvSpPr>
        <p:spPr>
          <a:xfrm>
            <a:off x="12013788" y="5314950"/>
            <a:ext cx="6134868" cy="1818640"/>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lang="en-US" sz="3399">
                <a:solidFill>
                  <a:srgbClr val="000000"/>
                </a:solidFill>
                <a:latin typeface="Poppins"/>
                <a:ea typeface="Poppins"/>
                <a:cs typeface="Poppins"/>
                <a:sym typeface="Poppins"/>
              </a:rPr>
              <a:t>Precisely picks and sorts materials.</a:t>
            </a:r>
            <a:endParaRPr/>
          </a:p>
          <a:p>
            <a:pPr indent="0" lvl="0" marL="0" marR="0" rtl="0" algn="r">
              <a:lnSpc>
                <a:spcPct val="140011"/>
              </a:lnSpc>
              <a:spcBef>
                <a:spcPts val="0"/>
              </a:spcBef>
              <a:spcAft>
                <a:spcPts val="0"/>
              </a:spcAft>
              <a:buNone/>
            </a:pPr>
            <a:r>
              <a:t/>
            </a:r>
            <a:endParaRPr sz="3399">
              <a:solidFill>
                <a:srgbClr val="000000"/>
              </a:solidFill>
              <a:latin typeface="Poppins"/>
              <a:ea typeface="Poppins"/>
              <a:cs typeface="Poppins"/>
              <a:sym typeface="Poppi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3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25" name="Google Shape;425;p33"/>
          <p:cNvGrpSpPr/>
          <p:nvPr/>
        </p:nvGrpSpPr>
        <p:grpSpPr>
          <a:xfrm>
            <a:off x="1257300" y="971550"/>
            <a:ext cx="15773400" cy="797718"/>
            <a:chOff x="0" y="-66675"/>
            <a:chExt cx="21031200" cy="1063625"/>
          </a:xfrm>
        </p:grpSpPr>
        <p:sp>
          <p:nvSpPr>
            <p:cNvPr id="426" name="Google Shape;426;p33"/>
            <p:cNvSpPr/>
            <p:nvPr/>
          </p:nvSpPr>
          <p:spPr>
            <a:xfrm>
              <a:off x="0" y="0"/>
              <a:ext cx="21031200" cy="996950"/>
            </a:xfrm>
            <a:custGeom>
              <a:rect b="b" l="l" r="r" t="t"/>
              <a:pathLst>
                <a:path extrusionOk="0" h="996950" w="21031200">
                  <a:moveTo>
                    <a:pt x="0" y="0"/>
                  </a:moveTo>
                  <a:lnTo>
                    <a:pt x="21031200" y="0"/>
                  </a:lnTo>
                  <a:lnTo>
                    <a:pt x="21031200" y="996950"/>
                  </a:lnTo>
                  <a:lnTo>
                    <a:pt x="0" y="996950"/>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7" name="Google Shape;427;p33"/>
            <p:cNvSpPr txBox="1"/>
            <p:nvPr/>
          </p:nvSpPr>
          <p:spPr>
            <a:xfrm>
              <a:off x="0" y="-66675"/>
              <a:ext cx="21031200" cy="1063625"/>
            </a:xfrm>
            <a:prstGeom prst="rect">
              <a:avLst/>
            </a:prstGeom>
            <a:noFill/>
            <a:ln>
              <a:noFill/>
            </a:ln>
          </p:spPr>
          <p:txBody>
            <a:bodyPr anchorCtr="0" anchor="ctr" bIns="0" lIns="0" spcFirstLastPara="1" rIns="0" wrap="square" tIns="0">
              <a:noAutofit/>
            </a:bodyPr>
            <a:lstStyle/>
            <a:p>
              <a:pPr indent="0" lvl="0" marL="0" marR="0" rtl="0" algn="ctr">
                <a:lnSpc>
                  <a:spcPct val="107996"/>
                </a:lnSpc>
                <a:spcBef>
                  <a:spcPts val="0"/>
                </a:spcBef>
                <a:spcAft>
                  <a:spcPts val="0"/>
                </a:spcAft>
                <a:buNone/>
              </a:pPr>
              <a:r>
                <a:rPr b="1" lang="en-US" sz="5940">
                  <a:solidFill>
                    <a:srgbClr val="CB00DB"/>
                  </a:solidFill>
                  <a:latin typeface="Calibri"/>
                  <a:ea typeface="Calibri"/>
                  <a:cs typeface="Calibri"/>
                  <a:sym typeface="Calibri"/>
                </a:rPr>
                <a:t>RESPONSIBLE AI USAGE STATEMENT</a:t>
              </a:r>
              <a:endParaRPr/>
            </a:p>
          </p:txBody>
        </p:sp>
      </p:grpSp>
      <p:sp>
        <p:nvSpPr>
          <p:cNvPr id="428" name="Google Shape;428;p33"/>
          <p:cNvSpPr/>
          <p:nvPr/>
        </p:nvSpPr>
        <p:spPr>
          <a:xfrm>
            <a:off x="9112662" y="4244799"/>
            <a:ext cx="8442360" cy="3355838"/>
          </a:xfrm>
          <a:custGeom>
            <a:rect b="b" l="l" r="r" t="t"/>
            <a:pathLst>
              <a:path extrusionOk="0" h="3355838" w="8442360">
                <a:moveTo>
                  <a:pt x="0" y="0"/>
                </a:moveTo>
                <a:lnTo>
                  <a:pt x="8442359" y="0"/>
                </a:lnTo>
                <a:lnTo>
                  <a:pt x="8442359" y="3355838"/>
                </a:lnTo>
                <a:lnTo>
                  <a:pt x="0" y="3355838"/>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9" name="Google Shape;429;p33"/>
          <p:cNvSpPr txBox="1"/>
          <p:nvPr/>
        </p:nvSpPr>
        <p:spPr>
          <a:xfrm>
            <a:off x="1588766" y="2818414"/>
            <a:ext cx="13836636" cy="677545"/>
          </a:xfrm>
          <a:prstGeom prst="rect">
            <a:avLst/>
          </a:prstGeom>
          <a:noFill/>
          <a:ln>
            <a:noFill/>
          </a:ln>
        </p:spPr>
        <p:txBody>
          <a:bodyPr anchorCtr="0" anchor="t" bIns="0" lIns="0" spcFirstLastPara="1" rIns="0" wrap="square" tIns="0">
            <a:spAutoFit/>
          </a:bodyPr>
          <a:lstStyle/>
          <a:p>
            <a:pPr indent="0" lvl="0" marL="0" marR="0" rtl="0" algn="just">
              <a:lnSpc>
                <a:spcPct val="140010"/>
              </a:lnSpc>
              <a:spcBef>
                <a:spcPts val="0"/>
              </a:spcBef>
              <a:spcAft>
                <a:spcPts val="0"/>
              </a:spcAft>
              <a:buNone/>
            </a:pPr>
            <a:r>
              <a:rPr b="1" lang="en-US" sz="3699">
                <a:solidFill>
                  <a:srgbClr val="000000"/>
                </a:solidFill>
                <a:latin typeface="Poppins"/>
                <a:ea typeface="Poppins"/>
                <a:cs typeface="Poppins"/>
                <a:sym typeface="Poppins"/>
              </a:rPr>
              <a:t>Ethical Considerations and Limitations :</a:t>
            </a:r>
            <a:endParaRPr/>
          </a:p>
        </p:txBody>
      </p:sp>
      <p:sp>
        <p:nvSpPr>
          <p:cNvPr id="430" name="Google Shape;430;p33"/>
          <p:cNvSpPr txBox="1"/>
          <p:nvPr/>
        </p:nvSpPr>
        <p:spPr>
          <a:xfrm>
            <a:off x="17259300" y="9191625"/>
            <a:ext cx="1028700" cy="307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000">
                <a:solidFill>
                  <a:srgbClr val="000000"/>
                </a:solidFill>
                <a:latin typeface="Poppins"/>
                <a:ea typeface="Poppins"/>
                <a:cs typeface="Poppins"/>
                <a:sym typeface="Poppins"/>
              </a:rPr>
              <a:t>33</a:t>
            </a:r>
            <a:endParaRPr/>
          </a:p>
        </p:txBody>
      </p:sp>
      <p:sp>
        <p:nvSpPr>
          <p:cNvPr id="431" name="Google Shape;431;p33"/>
          <p:cNvSpPr txBox="1"/>
          <p:nvPr/>
        </p:nvSpPr>
        <p:spPr>
          <a:xfrm>
            <a:off x="1028700" y="4140024"/>
            <a:ext cx="9231601" cy="4369435"/>
          </a:xfrm>
          <a:prstGeom prst="rect">
            <a:avLst/>
          </a:prstGeom>
          <a:noFill/>
          <a:ln>
            <a:noFill/>
          </a:ln>
        </p:spPr>
        <p:txBody>
          <a:bodyPr anchorCtr="0" anchor="t" bIns="0" lIns="0" spcFirstLastPara="1" rIns="0" wrap="square" tIns="0">
            <a:spAutoFit/>
          </a:bodyPr>
          <a:lstStyle/>
          <a:p>
            <a:pPr indent="-367030" lvl="1" marL="734059" marR="0" rtl="0" algn="l">
              <a:lnSpc>
                <a:spcPct val="140011"/>
              </a:lnSpc>
              <a:spcBef>
                <a:spcPts val="0"/>
              </a:spcBef>
              <a:spcAft>
                <a:spcPts val="0"/>
              </a:spcAft>
              <a:buClr>
                <a:srgbClr val="000000"/>
              </a:buClr>
              <a:buSzPts val="3399"/>
              <a:buFont typeface="Arial"/>
              <a:buChar char="•"/>
            </a:pPr>
            <a:r>
              <a:rPr b="0" i="0" lang="en-US" sz="3399" u="none" cap="none" strike="noStrike">
                <a:solidFill>
                  <a:srgbClr val="000000"/>
                </a:solidFill>
                <a:latin typeface="Poppins"/>
                <a:ea typeface="Poppins"/>
                <a:cs typeface="Poppins"/>
                <a:sym typeface="Poppins"/>
              </a:rPr>
              <a:t>Privacy &amp; Data Security</a:t>
            </a:r>
            <a:endParaRPr/>
          </a:p>
          <a:p>
            <a:pPr indent="-367030" lvl="1" marL="734059" marR="0" rtl="0" algn="l">
              <a:lnSpc>
                <a:spcPct val="140011"/>
              </a:lnSpc>
              <a:spcBef>
                <a:spcPts val="0"/>
              </a:spcBef>
              <a:spcAft>
                <a:spcPts val="0"/>
              </a:spcAft>
              <a:buClr>
                <a:srgbClr val="000000"/>
              </a:buClr>
              <a:buSzPts val="3399"/>
              <a:buFont typeface="Arial"/>
              <a:buChar char="•"/>
            </a:pPr>
            <a:r>
              <a:rPr b="0" i="0" lang="en-US" sz="3399" u="none" cap="none" strike="noStrike">
                <a:solidFill>
                  <a:srgbClr val="000000"/>
                </a:solidFill>
                <a:latin typeface="Poppins"/>
                <a:ea typeface="Poppins"/>
                <a:cs typeface="Poppins"/>
                <a:sym typeface="Poppins"/>
              </a:rPr>
              <a:t>Bias &amp; Fairness</a:t>
            </a:r>
            <a:endParaRPr/>
          </a:p>
          <a:p>
            <a:pPr indent="-367030" lvl="1" marL="734059" marR="0" rtl="0" algn="l">
              <a:lnSpc>
                <a:spcPct val="140011"/>
              </a:lnSpc>
              <a:spcBef>
                <a:spcPts val="0"/>
              </a:spcBef>
              <a:spcAft>
                <a:spcPts val="0"/>
              </a:spcAft>
              <a:buClr>
                <a:srgbClr val="000000"/>
              </a:buClr>
              <a:buSzPts val="3399"/>
              <a:buFont typeface="Arial"/>
              <a:buChar char="•"/>
            </a:pPr>
            <a:r>
              <a:rPr b="0" i="0" lang="en-US" sz="3399" u="none" cap="none" strike="noStrike">
                <a:solidFill>
                  <a:srgbClr val="000000"/>
                </a:solidFill>
                <a:latin typeface="Poppins"/>
                <a:ea typeface="Poppins"/>
                <a:cs typeface="Poppins"/>
                <a:sym typeface="Poppins"/>
              </a:rPr>
              <a:t>Social &amp; Economic Equity</a:t>
            </a:r>
            <a:endParaRPr/>
          </a:p>
          <a:p>
            <a:pPr indent="-367030" lvl="1" marL="734059" marR="0" rtl="0" algn="l">
              <a:lnSpc>
                <a:spcPct val="140011"/>
              </a:lnSpc>
              <a:spcBef>
                <a:spcPts val="0"/>
              </a:spcBef>
              <a:spcAft>
                <a:spcPts val="0"/>
              </a:spcAft>
              <a:buClr>
                <a:srgbClr val="000000"/>
              </a:buClr>
              <a:buSzPts val="3399"/>
              <a:buFont typeface="Arial"/>
              <a:buChar char="•"/>
            </a:pPr>
            <a:r>
              <a:rPr b="0" i="0" lang="en-US" sz="3399" u="none" cap="none" strike="noStrike">
                <a:solidFill>
                  <a:srgbClr val="000000"/>
                </a:solidFill>
                <a:latin typeface="Poppins"/>
                <a:ea typeface="Poppins"/>
                <a:cs typeface="Poppins"/>
                <a:sym typeface="Poppins"/>
              </a:rPr>
              <a:t>Transparency &amp; Accountability</a:t>
            </a:r>
            <a:endParaRPr/>
          </a:p>
          <a:p>
            <a:pPr indent="-367030" lvl="1" marL="734059" marR="0" rtl="0" algn="l">
              <a:lnSpc>
                <a:spcPct val="140011"/>
              </a:lnSpc>
              <a:spcBef>
                <a:spcPts val="0"/>
              </a:spcBef>
              <a:spcAft>
                <a:spcPts val="0"/>
              </a:spcAft>
              <a:buClr>
                <a:srgbClr val="000000"/>
              </a:buClr>
              <a:buSzPts val="3399"/>
              <a:buFont typeface="Arial"/>
              <a:buChar char="•"/>
            </a:pPr>
            <a:r>
              <a:rPr b="0" i="0" lang="en-US" sz="3399" u="none" cap="none" strike="noStrike">
                <a:solidFill>
                  <a:srgbClr val="000000"/>
                </a:solidFill>
                <a:latin typeface="Poppins"/>
                <a:ea typeface="Poppins"/>
                <a:cs typeface="Poppins"/>
                <a:sym typeface="Poppins"/>
              </a:rPr>
              <a:t>Safety &amp; Reliability</a:t>
            </a:r>
            <a:endParaRPr/>
          </a:p>
          <a:p>
            <a:pPr indent="0" lvl="0" marL="0" marR="0" rtl="0" algn="l">
              <a:lnSpc>
                <a:spcPct val="140011"/>
              </a:lnSpc>
              <a:spcBef>
                <a:spcPts val="0"/>
              </a:spcBef>
              <a:spcAft>
                <a:spcPts val="0"/>
              </a:spcAft>
              <a:buNone/>
            </a:pPr>
            <a:r>
              <a:t/>
            </a:r>
            <a:endParaRPr sz="3399">
              <a:solidFill>
                <a:srgbClr val="000000"/>
              </a:solidFill>
              <a:latin typeface="Poppins"/>
              <a:ea typeface="Poppins"/>
              <a:cs typeface="Poppins"/>
              <a:sym typeface="Poppins"/>
            </a:endParaRPr>
          </a:p>
          <a:p>
            <a:pPr indent="0" lvl="0" marL="0" marR="0" rtl="0" algn="ctr">
              <a:lnSpc>
                <a:spcPct val="177081"/>
              </a:lnSpc>
              <a:spcBef>
                <a:spcPts val="0"/>
              </a:spcBef>
              <a:spcAft>
                <a:spcPts val="0"/>
              </a:spcAft>
              <a:buNone/>
            </a:pPr>
            <a:r>
              <a:t/>
            </a:r>
            <a:endParaRPr sz="3399">
              <a:solidFill>
                <a:srgbClr val="000000"/>
              </a:solidFill>
              <a:latin typeface="Poppins"/>
              <a:ea typeface="Poppins"/>
              <a:cs typeface="Poppins"/>
              <a:sym typeface="Poppi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3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37" name="Google Shape;437;p34"/>
          <p:cNvGrpSpPr/>
          <p:nvPr/>
        </p:nvGrpSpPr>
        <p:grpSpPr>
          <a:xfrm>
            <a:off x="1257300" y="971550"/>
            <a:ext cx="15773400" cy="797718"/>
            <a:chOff x="0" y="-66675"/>
            <a:chExt cx="21031200" cy="1063625"/>
          </a:xfrm>
        </p:grpSpPr>
        <p:sp>
          <p:nvSpPr>
            <p:cNvPr id="438" name="Google Shape;438;p34"/>
            <p:cNvSpPr/>
            <p:nvPr/>
          </p:nvSpPr>
          <p:spPr>
            <a:xfrm>
              <a:off x="0" y="0"/>
              <a:ext cx="21031200" cy="996950"/>
            </a:xfrm>
            <a:custGeom>
              <a:rect b="b" l="l" r="r" t="t"/>
              <a:pathLst>
                <a:path extrusionOk="0" h="996950" w="21031200">
                  <a:moveTo>
                    <a:pt x="0" y="0"/>
                  </a:moveTo>
                  <a:lnTo>
                    <a:pt x="21031200" y="0"/>
                  </a:lnTo>
                  <a:lnTo>
                    <a:pt x="21031200" y="996950"/>
                  </a:lnTo>
                  <a:lnTo>
                    <a:pt x="0" y="996950"/>
                  </a:lnTo>
                  <a:close/>
                </a:path>
              </a:pathLst>
            </a:custGeom>
            <a:solidFill>
              <a:srgbClr val="000000">
                <a:alpha val="0"/>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9" name="Google Shape;439;p34"/>
            <p:cNvSpPr txBox="1"/>
            <p:nvPr/>
          </p:nvSpPr>
          <p:spPr>
            <a:xfrm>
              <a:off x="0" y="-66675"/>
              <a:ext cx="21031200" cy="1063625"/>
            </a:xfrm>
            <a:prstGeom prst="rect">
              <a:avLst/>
            </a:prstGeom>
            <a:noFill/>
            <a:ln>
              <a:noFill/>
            </a:ln>
          </p:spPr>
          <p:txBody>
            <a:bodyPr anchorCtr="0" anchor="ctr" bIns="0" lIns="0" spcFirstLastPara="1" rIns="0" wrap="square" tIns="0">
              <a:noAutofit/>
            </a:bodyPr>
            <a:lstStyle/>
            <a:p>
              <a:pPr indent="0" lvl="0" marL="0" marR="0" rtl="0" algn="ctr">
                <a:lnSpc>
                  <a:spcPct val="107996"/>
                </a:lnSpc>
                <a:spcBef>
                  <a:spcPts val="0"/>
                </a:spcBef>
                <a:spcAft>
                  <a:spcPts val="0"/>
                </a:spcAft>
                <a:buNone/>
              </a:pPr>
              <a:r>
                <a:rPr b="1" lang="en-US" sz="5940">
                  <a:solidFill>
                    <a:srgbClr val="CB00DB"/>
                  </a:solidFill>
                  <a:latin typeface="Calibri"/>
                  <a:ea typeface="Calibri"/>
                  <a:cs typeface="Calibri"/>
                  <a:sym typeface="Calibri"/>
                </a:rPr>
                <a:t>RESPONSIBLE AI USAGE STATEMENT</a:t>
              </a:r>
              <a:endParaRPr/>
            </a:p>
          </p:txBody>
        </p:sp>
      </p:grpSp>
      <p:sp>
        <p:nvSpPr>
          <p:cNvPr id="440" name="Google Shape;440;p34"/>
          <p:cNvSpPr txBox="1"/>
          <p:nvPr/>
        </p:nvSpPr>
        <p:spPr>
          <a:xfrm>
            <a:off x="1257300" y="3011566"/>
            <a:ext cx="16822522" cy="4852035"/>
          </a:xfrm>
          <a:prstGeom prst="rect">
            <a:avLst/>
          </a:prstGeom>
          <a:noFill/>
          <a:ln>
            <a:noFill/>
          </a:ln>
        </p:spPr>
        <p:txBody>
          <a:bodyPr anchorCtr="0" anchor="t" bIns="0" lIns="0" spcFirstLastPara="1" rIns="0" wrap="square" tIns="0">
            <a:spAutoFit/>
          </a:bodyPr>
          <a:lstStyle/>
          <a:p>
            <a:pPr indent="0" lvl="0" marL="0" marR="0" rtl="0" algn="just">
              <a:lnSpc>
                <a:spcPct val="140007"/>
              </a:lnSpc>
              <a:spcBef>
                <a:spcPts val="0"/>
              </a:spcBef>
              <a:spcAft>
                <a:spcPts val="0"/>
              </a:spcAft>
              <a:buNone/>
            </a:pPr>
            <a:r>
              <a:rPr b="1" lang="en-US" sz="5299">
                <a:solidFill>
                  <a:srgbClr val="216ECF"/>
                </a:solidFill>
                <a:latin typeface="Poppins"/>
                <a:ea typeface="Poppins"/>
                <a:cs typeface="Poppins"/>
                <a:sym typeface="Poppins"/>
              </a:rPr>
              <a:t> Future development plans :</a:t>
            </a:r>
            <a:endParaRPr/>
          </a:p>
          <a:p>
            <a:pPr indent="-431798" lvl="1" marL="863596" marR="0" rtl="0" algn="just">
              <a:lnSpc>
                <a:spcPct val="140010"/>
              </a:lnSpc>
              <a:spcBef>
                <a:spcPts val="0"/>
              </a:spcBef>
              <a:spcAft>
                <a:spcPts val="0"/>
              </a:spcAft>
              <a:buClr>
                <a:srgbClr val="000000"/>
              </a:buClr>
              <a:buSzPts val="3999"/>
              <a:buFont typeface="Arial"/>
              <a:buChar char="•"/>
            </a:pPr>
            <a:r>
              <a:rPr b="0" i="0" lang="en-US" sz="3999" u="none" cap="none" strike="noStrike">
                <a:solidFill>
                  <a:srgbClr val="000000"/>
                </a:solidFill>
                <a:latin typeface="Poppins"/>
                <a:ea typeface="Poppins"/>
                <a:cs typeface="Poppins"/>
                <a:sym typeface="Poppins"/>
              </a:rPr>
              <a:t>AI-Based Route Optimisation</a:t>
            </a:r>
            <a:endParaRPr/>
          </a:p>
          <a:p>
            <a:pPr indent="-431798" lvl="1" marL="863596" marR="0" rtl="0" algn="just">
              <a:lnSpc>
                <a:spcPct val="140010"/>
              </a:lnSpc>
              <a:spcBef>
                <a:spcPts val="0"/>
              </a:spcBef>
              <a:spcAft>
                <a:spcPts val="0"/>
              </a:spcAft>
              <a:buClr>
                <a:srgbClr val="000000"/>
              </a:buClr>
              <a:buSzPts val="3999"/>
              <a:buFont typeface="Arial"/>
              <a:buChar char="•"/>
            </a:pPr>
            <a:r>
              <a:rPr b="0" i="0" lang="en-US" sz="3999" u="none" cap="none" strike="noStrike">
                <a:solidFill>
                  <a:srgbClr val="000000"/>
                </a:solidFill>
                <a:latin typeface="Poppins"/>
                <a:ea typeface="Poppins"/>
                <a:cs typeface="Poppins"/>
                <a:sym typeface="Poppins"/>
              </a:rPr>
              <a:t>Citizen Reporting System</a:t>
            </a:r>
            <a:endParaRPr/>
          </a:p>
          <a:p>
            <a:pPr indent="-431798" lvl="1" marL="863596" marR="0" rtl="0" algn="just">
              <a:lnSpc>
                <a:spcPct val="140010"/>
              </a:lnSpc>
              <a:spcBef>
                <a:spcPts val="0"/>
              </a:spcBef>
              <a:spcAft>
                <a:spcPts val="0"/>
              </a:spcAft>
              <a:buClr>
                <a:srgbClr val="000000"/>
              </a:buClr>
              <a:buSzPts val="3999"/>
              <a:buFont typeface="Arial"/>
              <a:buChar char="•"/>
            </a:pPr>
            <a:r>
              <a:rPr b="0" i="0" lang="en-US" sz="3999" u="none" cap="none" strike="noStrike">
                <a:solidFill>
                  <a:srgbClr val="000000"/>
                </a:solidFill>
                <a:latin typeface="Poppins"/>
                <a:ea typeface="Poppins"/>
                <a:cs typeface="Poppins"/>
                <a:sym typeface="Poppins"/>
              </a:rPr>
              <a:t>AI-Based Waste Recycling</a:t>
            </a:r>
            <a:endParaRPr/>
          </a:p>
          <a:p>
            <a:pPr indent="-431798" lvl="1" marL="863596" marR="0" rtl="0" algn="just">
              <a:lnSpc>
                <a:spcPct val="140010"/>
              </a:lnSpc>
              <a:spcBef>
                <a:spcPts val="0"/>
              </a:spcBef>
              <a:spcAft>
                <a:spcPts val="0"/>
              </a:spcAft>
              <a:buClr>
                <a:srgbClr val="000000"/>
              </a:buClr>
              <a:buSzPts val="3999"/>
              <a:buFont typeface="Arial"/>
              <a:buChar char="•"/>
            </a:pPr>
            <a:r>
              <a:rPr b="0" i="0" lang="en-US" sz="3999" u="none" cap="none" strike="noStrike">
                <a:solidFill>
                  <a:srgbClr val="000000"/>
                </a:solidFill>
                <a:latin typeface="Poppins"/>
                <a:ea typeface="Poppins"/>
                <a:cs typeface="Poppins"/>
                <a:sym typeface="Poppins"/>
              </a:rPr>
              <a:t>Blockchain-Based Waste Management</a:t>
            </a:r>
            <a:endParaRPr/>
          </a:p>
          <a:p>
            <a:pPr indent="-431798" lvl="1" marL="863596" marR="0" rtl="0" algn="just">
              <a:lnSpc>
                <a:spcPct val="140010"/>
              </a:lnSpc>
              <a:spcBef>
                <a:spcPts val="0"/>
              </a:spcBef>
              <a:spcAft>
                <a:spcPts val="0"/>
              </a:spcAft>
              <a:buClr>
                <a:srgbClr val="000000"/>
              </a:buClr>
              <a:buSzPts val="3999"/>
              <a:buFont typeface="Arial"/>
              <a:buChar char="•"/>
            </a:pPr>
            <a:r>
              <a:rPr b="0" i="0" lang="en-US" sz="3999" u="none" cap="none" strike="noStrike">
                <a:solidFill>
                  <a:srgbClr val="000000"/>
                </a:solidFill>
                <a:latin typeface="Poppins"/>
                <a:ea typeface="Poppins"/>
                <a:cs typeface="Poppins"/>
                <a:sym typeface="Poppins"/>
              </a:rPr>
              <a:t>Waste to Resource</a:t>
            </a:r>
            <a:endParaRPr/>
          </a:p>
          <a:p>
            <a:pPr indent="0" lvl="0" marL="0" marR="0" rtl="0" algn="just">
              <a:lnSpc>
                <a:spcPct val="66516"/>
              </a:lnSpc>
              <a:spcBef>
                <a:spcPts val="0"/>
              </a:spcBef>
              <a:spcAft>
                <a:spcPts val="0"/>
              </a:spcAft>
              <a:buNone/>
            </a:pPr>
            <a:r>
              <a:t/>
            </a:r>
            <a:endParaRPr sz="3999">
              <a:solidFill>
                <a:srgbClr val="000000"/>
              </a:solidFill>
              <a:latin typeface="Poppins"/>
              <a:ea typeface="Poppins"/>
              <a:cs typeface="Poppins"/>
              <a:sym typeface="Poppins"/>
            </a:endParaRPr>
          </a:p>
        </p:txBody>
      </p:sp>
      <p:sp>
        <p:nvSpPr>
          <p:cNvPr id="441" name="Google Shape;441;p34"/>
          <p:cNvSpPr/>
          <p:nvPr/>
        </p:nvSpPr>
        <p:spPr>
          <a:xfrm>
            <a:off x="13069287" y="2721025"/>
            <a:ext cx="3566479" cy="2291463"/>
          </a:xfrm>
          <a:custGeom>
            <a:rect b="b" l="l" r="r" t="t"/>
            <a:pathLst>
              <a:path extrusionOk="0" h="2291463" w="3566479">
                <a:moveTo>
                  <a:pt x="0" y="0"/>
                </a:moveTo>
                <a:lnTo>
                  <a:pt x="3566480" y="0"/>
                </a:lnTo>
                <a:lnTo>
                  <a:pt x="3566480" y="2291463"/>
                </a:lnTo>
                <a:lnTo>
                  <a:pt x="0" y="2291463"/>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2" name="Google Shape;442;p34"/>
          <p:cNvSpPr txBox="1"/>
          <p:nvPr/>
        </p:nvSpPr>
        <p:spPr>
          <a:xfrm>
            <a:off x="17259300" y="9191625"/>
            <a:ext cx="820500" cy="307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000">
                <a:solidFill>
                  <a:srgbClr val="000000"/>
                </a:solidFill>
                <a:latin typeface="Poppins"/>
                <a:ea typeface="Poppins"/>
                <a:cs typeface="Poppins"/>
                <a:sym typeface="Poppins"/>
              </a:rPr>
              <a:t>34</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35"/>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8" name="Google Shape;448;p35"/>
          <p:cNvSpPr txBox="1"/>
          <p:nvPr/>
        </p:nvSpPr>
        <p:spPr>
          <a:xfrm>
            <a:off x="3747355" y="3245315"/>
            <a:ext cx="10419518" cy="2424701"/>
          </a:xfrm>
          <a:prstGeom prst="rect">
            <a:avLst/>
          </a:prstGeom>
          <a:noFill/>
          <a:ln>
            <a:noFill/>
          </a:ln>
        </p:spPr>
        <p:txBody>
          <a:bodyPr anchorCtr="0" anchor="t" bIns="0" lIns="0" spcFirstLastPara="1" rIns="0" wrap="square" tIns="0">
            <a:spAutoFit/>
          </a:bodyPr>
          <a:lstStyle/>
          <a:p>
            <a:pPr indent="0" lvl="0" marL="0" marR="0" rtl="0" algn="ctr">
              <a:lnSpc>
                <a:spcPct val="139997"/>
              </a:lnSpc>
              <a:spcBef>
                <a:spcPts val="0"/>
              </a:spcBef>
              <a:spcAft>
                <a:spcPts val="0"/>
              </a:spcAft>
              <a:buNone/>
            </a:pPr>
            <a:r>
              <a:rPr b="1" lang="en-US" sz="13396">
                <a:solidFill>
                  <a:srgbClr val="CB00DB"/>
                </a:solidFill>
                <a:latin typeface="Poppins"/>
                <a:ea typeface="Poppins"/>
                <a:cs typeface="Poppins"/>
                <a:sym typeface="Poppins"/>
              </a:rPr>
              <a:t>THANK YOU</a:t>
            </a:r>
            <a:endParaRPr/>
          </a:p>
        </p:txBody>
      </p:sp>
      <p:sp>
        <p:nvSpPr>
          <p:cNvPr id="449" name="Google Shape;449;p35"/>
          <p:cNvSpPr txBox="1"/>
          <p:nvPr/>
        </p:nvSpPr>
        <p:spPr>
          <a:xfrm>
            <a:off x="17259300" y="9191625"/>
            <a:ext cx="669000" cy="307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000">
                <a:solidFill>
                  <a:srgbClr val="000000"/>
                </a:solidFill>
                <a:latin typeface="Poppins"/>
                <a:ea typeface="Poppins"/>
                <a:cs typeface="Poppins"/>
                <a:sym typeface="Poppins"/>
              </a:rPr>
              <a:t>35</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 name="Google Shape;111;p4"/>
          <p:cNvSpPr/>
          <p:nvPr/>
        </p:nvSpPr>
        <p:spPr>
          <a:xfrm>
            <a:off x="0" y="690175"/>
            <a:ext cx="18271379" cy="8869739"/>
          </a:xfrm>
          <a:custGeom>
            <a:rect b="b" l="l" r="r" t="t"/>
            <a:pathLst>
              <a:path extrusionOk="0" h="8869739" w="18409450">
                <a:moveTo>
                  <a:pt x="0" y="0"/>
                </a:moveTo>
                <a:lnTo>
                  <a:pt x="18409450" y="0"/>
                </a:lnTo>
                <a:lnTo>
                  <a:pt x="18409450" y="8869739"/>
                </a:lnTo>
                <a:lnTo>
                  <a:pt x="0" y="8869739"/>
                </a:lnTo>
                <a:lnTo>
                  <a:pt x="0" y="0"/>
                </a:lnTo>
                <a:close/>
              </a:path>
            </a:pathLst>
          </a:custGeom>
          <a:blipFill rotWithShape="1">
            <a:blip r:embed="rId4">
              <a:alphaModFix amt="23000"/>
            </a:blip>
            <a:stretch>
              <a:fillRect b="-19139" l="0" r="0" t="-1914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 name="Google Shape;112;p4"/>
          <p:cNvSpPr txBox="1"/>
          <p:nvPr/>
        </p:nvSpPr>
        <p:spPr>
          <a:xfrm>
            <a:off x="17259300" y="9191625"/>
            <a:ext cx="152400" cy="21907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000">
                <a:solidFill>
                  <a:srgbClr val="000000"/>
                </a:solidFill>
                <a:latin typeface="Poppins"/>
                <a:ea typeface="Poppins"/>
                <a:cs typeface="Poppins"/>
                <a:sym typeface="Poppins"/>
              </a:rPr>
              <a:t>4</a:t>
            </a:r>
            <a:endParaRPr/>
          </a:p>
        </p:txBody>
      </p:sp>
      <p:sp>
        <p:nvSpPr>
          <p:cNvPr id="113" name="Google Shape;113;p4"/>
          <p:cNvSpPr txBox="1"/>
          <p:nvPr/>
        </p:nvSpPr>
        <p:spPr>
          <a:xfrm>
            <a:off x="1222549" y="3127375"/>
            <a:ext cx="15842903" cy="3698875"/>
          </a:xfrm>
          <a:prstGeom prst="rect">
            <a:avLst/>
          </a:prstGeom>
          <a:noFill/>
          <a:ln>
            <a:noFill/>
          </a:ln>
        </p:spPr>
        <p:txBody>
          <a:bodyPr anchorCtr="0" anchor="t" bIns="0" lIns="0" spcFirstLastPara="1" rIns="0" wrap="square" tIns="0">
            <a:spAutoFit/>
          </a:bodyPr>
          <a:lstStyle/>
          <a:p>
            <a:pPr indent="0" lvl="0" marL="0" marR="0" rtl="0" algn="ctr">
              <a:lnSpc>
                <a:spcPct val="194444"/>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ctr">
              <a:lnSpc>
                <a:spcPct val="140006"/>
              </a:lnSpc>
              <a:spcBef>
                <a:spcPts val="0"/>
              </a:spcBef>
              <a:spcAft>
                <a:spcPts val="0"/>
              </a:spcAft>
              <a:buNone/>
            </a:pPr>
            <a:r>
              <a:rPr b="1" lang="en-US" sz="6499">
                <a:solidFill>
                  <a:srgbClr val="000000"/>
                </a:solidFill>
                <a:latin typeface="Poppins"/>
                <a:ea typeface="Poppins"/>
                <a:cs typeface="Poppins"/>
                <a:sym typeface="Poppins"/>
              </a:rPr>
              <a:t>💔 Key Challenges  </a:t>
            </a:r>
            <a:endParaRPr/>
          </a:p>
          <a:p>
            <a:pPr indent="-431798" lvl="1" marL="863596" marR="0" rtl="0" algn="l">
              <a:lnSpc>
                <a:spcPct val="140010"/>
              </a:lnSpc>
              <a:spcBef>
                <a:spcPts val="0"/>
              </a:spcBef>
              <a:spcAft>
                <a:spcPts val="0"/>
              </a:spcAft>
              <a:buClr>
                <a:srgbClr val="000000"/>
              </a:buClr>
              <a:buSzPts val="3999"/>
              <a:buFont typeface="Arial"/>
              <a:buChar char="•"/>
            </a:pPr>
            <a:r>
              <a:rPr b="0" i="0" lang="en-US" sz="3999" u="none" cap="none" strike="noStrike">
                <a:solidFill>
                  <a:srgbClr val="000000"/>
                </a:solidFill>
                <a:latin typeface="Poppins"/>
                <a:ea typeface="Poppins"/>
                <a:cs typeface="Poppins"/>
                <a:sym typeface="Poppins"/>
              </a:rPr>
              <a:t> No real-time monitoring → Bins overflow (Mirpur, Uttara).  </a:t>
            </a:r>
            <a:endParaRPr/>
          </a:p>
          <a:p>
            <a:pPr indent="-431798" lvl="1" marL="863596" marR="0" rtl="0" algn="l">
              <a:lnSpc>
                <a:spcPct val="140010"/>
              </a:lnSpc>
              <a:spcBef>
                <a:spcPts val="0"/>
              </a:spcBef>
              <a:spcAft>
                <a:spcPts val="0"/>
              </a:spcAft>
              <a:buClr>
                <a:srgbClr val="000000"/>
              </a:buClr>
              <a:buSzPts val="3999"/>
              <a:buFont typeface="Arial"/>
              <a:buChar char="•"/>
            </a:pPr>
            <a:r>
              <a:rPr b="0" i="0" lang="en-US" sz="3999" u="none" cap="none" strike="noStrike">
                <a:solidFill>
                  <a:srgbClr val="000000"/>
                </a:solidFill>
                <a:latin typeface="Poppins"/>
                <a:ea typeface="Poppins"/>
                <a:cs typeface="Poppins"/>
                <a:sym typeface="Poppins"/>
              </a:rPr>
              <a:t>Inefficient routes → Trucks waste fuel in traffic.  </a:t>
            </a:r>
            <a:endParaRPr/>
          </a:p>
          <a:p>
            <a:pPr indent="-431798" lvl="1" marL="863596" marR="0" rtl="0" algn="l">
              <a:lnSpc>
                <a:spcPct val="140010"/>
              </a:lnSpc>
              <a:spcBef>
                <a:spcPts val="0"/>
              </a:spcBef>
              <a:spcAft>
                <a:spcPts val="0"/>
              </a:spcAft>
              <a:buClr>
                <a:srgbClr val="000000"/>
              </a:buClr>
              <a:buSzPts val="3999"/>
              <a:buFont typeface="Arial"/>
              <a:buChar char="•"/>
            </a:pPr>
            <a:r>
              <a:rPr b="0" i="0" lang="en-US" sz="3999" u="none" cap="none" strike="noStrike">
                <a:solidFill>
                  <a:srgbClr val="000000"/>
                </a:solidFill>
                <a:latin typeface="Poppins"/>
                <a:ea typeface="Poppins"/>
                <a:cs typeface="Poppins"/>
                <a:sym typeface="Poppins"/>
              </a:rPr>
              <a:t>Recycling rate &lt;10% (Plastic chokes rivers).  </a:t>
            </a:r>
            <a:endParaRPr/>
          </a:p>
        </p:txBody>
      </p:sp>
      <p:sp>
        <p:nvSpPr>
          <p:cNvPr id="114" name="Google Shape;114;p4"/>
          <p:cNvSpPr txBox="1"/>
          <p:nvPr/>
        </p:nvSpPr>
        <p:spPr>
          <a:xfrm>
            <a:off x="3886350" y="9578350"/>
            <a:ext cx="11808900" cy="554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3600">
                <a:solidFill>
                  <a:srgbClr val="F6F3FA"/>
                </a:solidFill>
                <a:latin typeface="Arial"/>
                <a:ea typeface="Arial"/>
                <a:cs typeface="Arial"/>
                <a:sym typeface="Arial"/>
              </a:rPr>
              <a:t>“সমাধান কি AI-এর হাতে?” (Is the solution in AI’s hands?)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5"/>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 name="Google Shape;120;p5"/>
          <p:cNvSpPr txBox="1"/>
          <p:nvPr/>
        </p:nvSpPr>
        <p:spPr>
          <a:xfrm>
            <a:off x="1028700" y="1508470"/>
            <a:ext cx="15422138" cy="7112262"/>
          </a:xfrm>
          <a:prstGeom prst="rect">
            <a:avLst/>
          </a:prstGeom>
          <a:noFill/>
          <a:ln>
            <a:noFill/>
          </a:ln>
        </p:spPr>
        <p:txBody>
          <a:bodyPr anchorCtr="0" anchor="t" bIns="0" lIns="0" spcFirstLastPara="1" rIns="0" wrap="square" tIns="0">
            <a:spAutoFit/>
          </a:bodyPr>
          <a:lstStyle/>
          <a:p>
            <a:pPr indent="0" lvl="0" marL="0" marR="0" rtl="0" algn="just">
              <a:lnSpc>
                <a:spcPct val="140019"/>
              </a:lnSpc>
              <a:spcBef>
                <a:spcPts val="0"/>
              </a:spcBef>
              <a:spcAft>
                <a:spcPts val="0"/>
              </a:spcAft>
              <a:buNone/>
            </a:pPr>
            <a:r>
              <a:rPr lang="en-US" sz="4063">
                <a:solidFill>
                  <a:srgbClr val="000000"/>
                </a:solidFill>
                <a:latin typeface="Poppins"/>
                <a:ea typeface="Poppins"/>
                <a:cs typeface="Poppins"/>
                <a:sym typeface="Poppins"/>
              </a:rPr>
              <a:t>                            </a:t>
            </a:r>
            <a:r>
              <a:rPr b="1" lang="en-US" sz="4063">
                <a:solidFill>
                  <a:srgbClr val="000000"/>
                </a:solidFill>
                <a:latin typeface="Poppins"/>
                <a:ea typeface="Poppins"/>
                <a:cs typeface="Poppins"/>
                <a:sym typeface="Poppins"/>
              </a:rPr>
              <a:t> ✨ AI for Bangladesh’s Clean Future  </a:t>
            </a:r>
            <a:endParaRPr/>
          </a:p>
          <a:p>
            <a:pPr indent="0" lvl="0" marL="0" marR="0" rtl="0" algn="just">
              <a:lnSpc>
                <a:spcPct val="140000"/>
              </a:lnSpc>
              <a:spcBef>
                <a:spcPts val="0"/>
              </a:spcBef>
              <a:spcAft>
                <a:spcPts val="0"/>
              </a:spcAft>
              <a:buNone/>
            </a:pPr>
            <a:r>
              <a:rPr lang="en-US" sz="3145">
                <a:solidFill>
                  <a:srgbClr val="000000"/>
                </a:solidFill>
                <a:latin typeface="Poppins"/>
                <a:ea typeface="Poppins"/>
                <a:cs typeface="Poppins"/>
                <a:sym typeface="Poppins"/>
              </a:rPr>
              <a:t>✅ </a:t>
            </a:r>
            <a:r>
              <a:rPr b="1" lang="en-US" sz="3145">
                <a:solidFill>
                  <a:srgbClr val="000000"/>
                </a:solidFill>
                <a:latin typeface="Poppins"/>
                <a:ea typeface="Poppins"/>
                <a:cs typeface="Poppins"/>
                <a:sym typeface="Poppins"/>
              </a:rPr>
              <a:t>Smart Bins in Dhaka: </a:t>
            </a:r>
            <a:endParaRPr/>
          </a:p>
          <a:p>
            <a:pPr indent="-314730" lvl="1" marL="629461" marR="0" rtl="0" algn="just">
              <a:lnSpc>
                <a:spcPct val="140000"/>
              </a:lnSpc>
              <a:spcBef>
                <a:spcPts val="0"/>
              </a:spcBef>
              <a:spcAft>
                <a:spcPts val="0"/>
              </a:spcAft>
              <a:buClr>
                <a:srgbClr val="000000"/>
              </a:buClr>
              <a:buSzPts val="2915"/>
              <a:buFont typeface="Arial"/>
              <a:buChar char="•"/>
            </a:pPr>
            <a:r>
              <a:rPr b="0" i="0" lang="en-US" sz="2915" u="none" cap="none" strike="noStrike">
                <a:solidFill>
                  <a:srgbClr val="000000"/>
                </a:solidFill>
                <a:latin typeface="Poppins"/>
                <a:ea typeface="Poppins"/>
                <a:cs typeface="Poppins"/>
                <a:sym typeface="Poppins"/>
              </a:rPr>
              <a:t>Fill-level sensors → Alerts to Dhaka South City Corporation.  </a:t>
            </a:r>
            <a:endParaRPr/>
          </a:p>
          <a:p>
            <a:pPr indent="-314730" lvl="1" marL="629461" marR="0" rtl="0" algn="just">
              <a:lnSpc>
                <a:spcPct val="140000"/>
              </a:lnSpc>
              <a:spcBef>
                <a:spcPts val="0"/>
              </a:spcBef>
              <a:spcAft>
                <a:spcPts val="0"/>
              </a:spcAft>
              <a:buClr>
                <a:srgbClr val="000000"/>
              </a:buClr>
              <a:buSzPts val="2915"/>
              <a:buFont typeface="Arial"/>
              <a:buChar char="•"/>
            </a:pPr>
            <a:r>
              <a:rPr b="0" i="0" lang="en-US" sz="2915" u="none" cap="none" strike="noStrike">
                <a:solidFill>
                  <a:srgbClr val="000000"/>
                </a:solidFill>
                <a:latin typeface="Poppins"/>
                <a:ea typeface="Poppins"/>
                <a:cs typeface="Poppins"/>
                <a:sym typeface="Poppins"/>
              </a:rPr>
              <a:t>Bangla NLP voice commands for illiterate users.  </a:t>
            </a:r>
            <a:endParaRPr/>
          </a:p>
          <a:p>
            <a:pPr indent="0" lvl="0" marL="0" marR="0" rtl="0" algn="just">
              <a:lnSpc>
                <a:spcPct val="140000"/>
              </a:lnSpc>
              <a:spcBef>
                <a:spcPts val="0"/>
              </a:spcBef>
              <a:spcAft>
                <a:spcPts val="0"/>
              </a:spcAft>
              <a:buNone/>
            </a:pPr>
            <a:r>
              <a:t/>
            </a:r>
            <a:endParaRPr sz="2915">
              <a:solidFill>
                <a:srgbClr val="000000"/>
              </a:solidFill>
              <a:latin typeface="Poppins"/>
              <a:ea typeface="Poppins"/>
              <a:cs typeface="Poppins"/>
              <a:sym typeface="Poppins"/>
            </a:endParaRPr>
          </a:p>
          <a:p>
            <a:pPr indent="0" lvl="0" marL="0" marR="0" rtl="0" algn="just">
              <a:lnSpc>
                <a:spcPct val="140000"/>
              </a:lnSpc>
              <a:spcBef>
                <a:spcPts val="0"/>
              </a:spcBef>
              <a:spcAft>
                <a:spcPts val="0"/>
              </a:spcAft>
              <a:buNone/>
            </a:pPr>
            <a:r>
              <a:rPr lang="en-US" sz="3145">
                <a:solidFill>
                  <a:srgbClr val="000000"/>
                </a:solidFill>
                <a:latin typeface="Poppins"/>
                <a:ea typeface="Poppins"/>
                <a:cs typeface="Poppins"/>
                <a:sym typeface="Poppins"/>
              </a:rPr>
              <a:t>✅ </a:t>
            </a:r>
            <a:r>
              <a:rPr b="1" lang="en-US" sz="3145">
                <a:solidFill>
                  <a:srgbClr val="000000"/>
                </a:solidFill>
                <a:latin typeface="Poppins"/>
                <a:ea typeface="Poppins"/>
                <a:cs typeface="Poppins"/>
                <a:sym typeface="Poppins"/>
              </a:rPr>
              <a:t>Made for Bangladesh:</a:t>
            </a:r>
            <a:endParaRPr/>
          </a:p>
          <a:p>
            <a:pPr indent="-314730" lvl="1" marL="629461" marR="0" rtl="0" algn="just">
              <a:lnSpc>
                <a:spcPct val="140000"/>
              </a:lnSpc>
              <a:spcBef>
                <a:spcPts val="0"/>
              </a:spcBef>
              <a:spcAft>
                <a:spcPts val="0"/>
              </a:spcAft>
              <a:buClr>
                <a:srgbClr val="000000"/>
              </a:buClr>
              <a:buSzPts val="2915"/>
              <a:buFont typeface="Arial"/>
              <a:buChar char="•"/>
            </a:pPr>
            <a:r>
              <a:rPr b="0" i="0" lang="en-US" sz="2915" u="none" cap="none" strike="noStrike">
                <a:solidFill>
                  <a:srgbClr val="000000"/>
                </a:solidFill>
                <a:latin typeface="Poppins"/>
                <a:ea typeface="Poppins"/>
                <a:cs typeface="Poppins"/>
                <a:sym typeface="Poppins"/>
              </a:rPr>
              <a:t> Solar-powered (load-shedding proof).  </a:t>
            </a:r>
            <a:endParaRPr/>
          </a:p>
          <a:p>
            <a:pPr indent="-314730" lvl="1" marL="629461" marR="0" rtl="0" algn="just">
              <a:lnSpc>
                <a:spcPct val="140000"/>
              </a:lnSpc>
              <a:spcBef>
                <a:spcPts val="0"/>
              </a:spcBef>
              <a:spcAft>
                <a:spcPts val="0"/>
              </a:spcAft>
              <a:buClr>
                <a:srgbClr val="000000"/>
              </a:buClr>
              <a:buSzPts val="2915"/>
              <a:buFont typeface="Arial"/>
              <a:buChar char="•"/>
            </a:pPr>
            <a:r>
              <a:rPr b="0" i="0" lang="en-US" sz="2915" u="none" cap="none" strike="noStrike">
                <a:solidFill>
                  <a:srgbClr val="000000"/>
                </a:solidFill>
                <a:latin typeface="Poppins"/>
                <a:ea typeface="Poppins"/>
                <a:cs typeface="Poppins"/>
                <a:sym typeface="Poppins"/>
              </a:rPr>
              <a:t> Low-cost design (₹5,000/bin).  </a:t>
            </a:r>
            <a:endParaRPr/>
          </a:p>
          <a:p>
            <a:pPr indent="0" lvl="0" marL="0" marR="0" rtl="0" algn="just">
              <a:lnSpc>
                <a:spcPct val="140000"/>
              </a:lnSpc>
              <a:spcBef>
                <a:spcPts val="0"/>
              </a:spcBef>
              <a:spcAft>
                <a:spcPts val="0"/>
              </a:spcAft>
              <a:buNone/>
            </a:pPr>
            <a:r>
              <a:t/>
            </a:r>
            <a:endParaRPr sz="2915">
              <a:solidFill>
                <a:srgbClr val="000000"/>
              </a:solidFill>
              <a:latin typeface="Poppins"/>
              <a:ea typeface="Poppins"/>
              <a:cs typeface="Poppins"/>
              <a:sym typeface="Poppins"/>
            </a:endParaRPr>
          </a:p>
          <a:p>
            <a:pPr indent="0" lvl="0" marL="0" marR="0" rtl="0" algn="just">
              <a:lnSpc>
                <a:spcPct val="140000"/>
              </a:lnSpc>
              <a:spcBef>
                <a:spcPts val="0"/>
              </a:spcBef>
              <a:spcAft>
                <a:spcPts val="0"/>
              </a:spcAft>
              <a:buNone/>
            </a:pPr>
            <a:r>
              <a:rPr lang="en-US" sz="3145">
                <a:solidFill>
                  <a:srgbClr val="000000"/>
                </a:solidFill>
                <a:latin typeface="Poppins"/>
                <a:ea typeface="Poppins"/>
                <a:cs typeface="Poppins"/>
                <a:sym typeface="Poppins"/>
              </a:rPr>
              <a:t>✅ </a:t>
            </a:r>
            <a:r>
              <a:rPr b="1" lang="en-US" sz="3145">
                <a:solidFill>
                  <a:srgbClr val="000000"/>
                </a:solidFill>
                <a:latin typeface="Poppins"/>
                <a:ea typeface="Poppins"/>
                <a:cs typeface="Poppins"/>
                <a:sym typeface="Poppins"/>
              </a:rPr>
              <a:t>Impact:</a:t>
            </a:r>
            <a:endParaRPr/>
          </a:p>
          <a:p>
            <a:pPr indent="-314730" lvl="1" marL="629461" marR="0" rtl="0" algn="just">
              <a:lnSpc>
                <a:spcPct val="140000"/>
              </a:lnSpc>
              <a:spcBef>
                <a:spcPts val="0"/>
              </a:spcBef>
              <a:spcAft>
                <a:spcPts val="0"/>
              </a:spcAft>
              <a:buClr>
                <a:srgbClr val="000000"/>
              </a:buClr>
              <a:buSzPts val="2915"/>
              <a:buFont typeface="Arial"/>
              <a:buChar char="•"/>
            </a:pPr>
            <a:r>
              <a:rPr b="0" i="0" lang="en-US" sz="2915" u="none" cap="none" strike="noStrike">
                <a:solidFill>
                  <a:srgbClr val="000000"/>
                </a:solidFill>
                <a:latin typeface="Poppins"/>
                <a:ea typeface="Poppins"/>
                <a:cs typeface="Poppins"/>
                <a:sym typeface="Poppins"/>
              </a:rPr>
              <a:t>60% less truck fuel → Cut traffic jam waste.  </a:t>
            </a:r>
            <a:endParaRPr/>
          </a:p>
          <a:p>
            <a:pPr indent="-314730" lvl="1" marL="629461" marR="0" rtl="0" algn="just">
              <a:lnSpc>
                <a:spcPct val="140000"/>
              </a:lnSpc>
              <a:spcBef>
                <a:spcPts val="0"/>
              </a:spcBef>
              <a:spcAft>
                <a:spcPts val="0"/>
              </a:spcAft>
              <a:buClr>
                <a:srgbClr val="000000"/>
              </a:buClr>
              <a:buSzPts val="2915"/>
              <a:buFont typeface="Arial"/>
              <a:buChar char="•"/>
            </a:pPr>
            <a:r>
              <a:rPr b="0" i="0" lang="en-US" sz="2915" u="none" cap="none" strike="noStrike">
                <a:solidFill>
                  <a:srgbClr val="000000"/>
                </a:solidFill>
                <a:latin typeface="Poppins"/>
                <a:ea typeface="Poppins"/>
                <a:cs typeface="Poppins"/>
                <a:sym typeface="Poppins"/>
              </a:rPr>
              <a:t>Double recycling rates in 2 years.  </a:t>
            </a:r>
            <a:endParaRPr/>
          </a:p>
          <a:p>
            <a:pPr indent="0" lvl="0" marL="0" marR="0" rtl="0" algn="just">
              <a:lnSpc>
                <a:spcPct val="140000"/>
              </a:lnSpc>
              <a:spcBef>
                <a:spcPts val="0"/>
              </a:spcBef>
              <a:spcAft>
                <a:spcPts val="0"/>
              </a:spcAft>
              <a:buNone/>
            </a:pPr>
            <a:r>
              <a:t/>
            </a:r>
            <a:endParaRPr sz="2915">
              <a:solidFill>
                <a:srgbClr val="000000"/>
              </a:solidFill>
              <a:latin typeface="Poppins"/>
              <a:ea typeface="Poppins"/>
              <a:cs typeface="Poppins"/>
              <a:sym typeface="Poppins"/>
            </a:endParaRPr>
          </a:p>
        </p:txBody>
      </p:sp>
      <p:sp>
        <p:nvSpPr>
          <p:cNvPr id="121" name="Google Shape;121;p5"/>
          <p:cNvSpPr/>
          <p:nvPr/>
        </p:nvSpPr>
        <p:spPr>
          <a:xfrm>
            <a:off x="2829317" y="1411360"/>
            <a:ext cx="1953967" cy="886612"/>
          </a:xfrm>
          <a:custGeom>
            <a:rect b="b" l="l" r="r" t="t"/>
            <a:pathLst>
              <a:path extrusionOk="0" h="886612" w="1953967">
                <a:moveTo>
                  <a:pt x="0" y="0"/>
                </a:moveTo>
                <a:lnTo>
                  <a:pt x="1953967" y="0"/>
                </a:lnTo>
                <a:lnTo>
                  <a:pt x="1953967" y="886613"/>
                </a:lnTo>
                <a:lnTo>
                  <a:pt x="0" y="886613"/>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 name="Google Shape;122;p5"/>
          <p:cNvSpPr txBox="1"/>
          <p:nvPr/>
        </p:nvSpPr>
        <p:spPr>
          <a:xfrm>
            <a:off x="17259300" y="9191625"/>
            <a:ext cx="152400" cy="21907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000">
                <a:solidFill>
                  <a:srgbClr val="000000"/>
                </a:solidFill>
                <a:latin typeface="Poppins"/>
                <a:ea typeface="Poppins"/>
                <a:cs typeface="Poppins"/>
                <a:sym typeface="Poppins"/>
              </a:rPr>
              <a:t>5</a:t>
            </a:r>
            <a:endParaRPr/>
          </a:p>
        </p:txBody>
      </p:sp>
      <p:sp>
        <p:nvSpPr>
          <p:cNvPr id="123" name="Google Shape;123;p5"/>
          <p:cNvSpPr txBox="1"/>
          <p:nvPr/>
        </p:nvSpPr>
        <p:spPr>
          <a:xfrm>
            <a:off x="1438850" y="9528800"/>
            <a:ext cx="17171700" cy="1440300"/>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lang="en-US" sz="3899">
                <a:solidFill>
                  <a:srgbClr val="F6F3FA"/>
                </a:solidFill>
                <a:latin typeface="Arial"/>
                <a:ea typeface="Arial"/>
                <a:cs typeface="Arial"/>
                <a:sym typeface="Arial"/>
              </a:rPr>
              <a:t>একটি বুদ্ধিমান ডাস্টবিন, একটি পরিষ্কার বাংলাদেশ (One smart bin, one clean) Bangladesh)</a:t>
            </a:r>
            <a:endParaRPr/>
          </a:p>
        </p:txBody>
      </p:sp>
      <p:sp>
        <p:nvSpPr>
          <p:cNvPr id="124" name="Google Shape;124;p5"/>
          <p:cNvSpPr/>
          <p:nvPr/>
        </p:nvSpPr>
        <p:spPr>
          <a:xfrm>
            <a:off x="9771859" y="3843008"/>
            <a:ext cx="7995578" cy="5010562"/>
          </a:xfrm>
          <a:custGeom>
            <a:rect b="b" l="l" r="r" t="t"/>
            <a:pathLst>
              <a:path extrusionOk="0" h="5010562" w="7995578">
                <a:moveTo>
                  <a:pt x="0" y="0"/>
                </a:moveTo>
                <a:lnTo>
                  <a:pt x="7995578" y="0"/>
                </a:lnTo>
                <a:lnTo>
                  <a:pt x="7995578" y="5010562"/>
                </a:lnTo>
                <a:lnTo>
                  <a:pt x="0" y="5010562"/>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6"/>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 name="Google Shape;130;p6"/>
          <p:cNvSpPr/>
          <p:nvPr/>
        </p:nvSpPr>
        <p:spPr>
          <a:xfrm>
            <a:off x="1593715" y="1028700"/>
            <a:ext cx="7550285" cy="7550285"/>
          </a:xfrm>
          <a:custGeom>
            <a:rect b="b" l="l" r="r" t="t"/>
            <a:pathLst>
              <a:path extrusionOk="0" h="7550285" w="7550285">
                <a:moveTo>
                  <a:pt x="0" y="0"/>
                </a:moveTo>
                <a:lnTo>
                  <a:pt x="7550285" y="0"/>
                </a:lnTo>
                <a:lnTo>
                  <a:pt x="7550285" y="7550285"/>
                </a:lnTo>
                <a:lnTo>
                  <a:pt x="0" y="755028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 name="Google Shape;131;p6"/>
          <p:cNvSpPr txBox="1"/>
          <p:nvPr/>
        </p:nvSpPr>
        <p:spPr>
          <a:xfrm>
            <a:off x="9031162" y="3149383"/>
            <a:ext cx="8959315" cy="5017878"/>
          </a:xfrm>
          <a:prstGeom prst="rect">
            <a:avLst/>
          </a:prstGeom>
          <a:noFill/>
          <a:ln>
            <a:noFill/>
          </a:ln>
        </p:spPr>
        <p:txBody>
          <a:bodyPr anchorCtr="0" anchor="t" bIns="0" lIns="0" spcFirstLastPara="1" rIns="0" wrap="square" tIns="0">
            <a:spAutoFit/>
          </a:bodyPr>
          <a:lstStyle/>
          <a:p>
            <a:pPr indent="0" lvl="0" marL="0" marR="0" rtl="0" algn="l">
              <a:lnSpc>
                <a:spcPct val="119998"/>
              </a:lnSpc>
              <a:spcBef>
                <a:spcPts val="0"/>
              </a:spcBef>
              <a:spcAft>
                <a:spcPts val="0"/>
              </a:spcAft>
              <a:buNone/>
            </a:pPr>
            <a:r>
              <a:rPr lang="en-US" sz="12956">
                <a:solidFill>
                  <a:srgbClr val="CB00DB"/>
                </a:solidFill>
                <a:latin typeface="Calibri"/>
                <a:ea typeface="Calibri"/>
                <a:cs typeface="Calibri"/>
                <a:sym typeface="Calibri"/>
              </a:rPr>
              <a:t>EcoSortha</a:t>
            </a:r>
            <a:endParaRPr/>
          </a:p>
          <a:p>
            <a:pPr indent="0" lvl="0" marL="0" marR="0" rtl="0" algn="l">
              <a:lnSpc>
                <a:spcPct val="120003"/>
              </a:lnSpc>
              <a:spcBef>
                <a:spcPts val="0"/>
              </a:spcBef>
              <a:spcAft>
                <a:spcPts val="0"/>
              </a:spcAft>
              <a:buNone/>
            </a:pPr>
            <a:r>
              <a:rPr lang="en-US" sz="5344">
                <a:solidFill>
                  <a:srgbClr val="216ECF"/>
                </a:solidFill>
                <a:latin typeface="Calibri"/>
                <a:ea typeface="Calibri"/>
                <a:cs typeface="Calibri"/>
                <a:sym typeface="Calibri"/>
              </a:rPr>
              <a:t> AI That Sorts for Success</a:t>
            </a:r>
            <a:endParaRPr/>
          </a:p>
          <a:p>
            <a:pPr indent="0" lvl="0" marL="0" marR="0" rtl="0" algn="l">
              <a:lnSpc>
                <a:spcPct val="290924"/>
              </a:lnSpc>
              <a:spcBef>
                <a:spcPts val="0"/>
              </a:spcBef>
              <a:spcAft>
                <a:spcPts val="0"/>
              </a:spcAft>
              <a:buNone/>
            </a:pPr>
            <a:r>
              <a:t/>
            </a:r>
            <a:endParaRPr sz="5344">
              <a:solidFill>
                <a:srgbClr val="216ECF"/>
              </a:solidFill>
              <a:latin typeface="Calibri"/>
              <a:ea typeface="Calibri"/>
              <a:cs typeface="Calibri"/>
              <a:sym typeface="Calibri"/>
            </a:endParaRPr>
          </a:p>
        </p:txBody>
      </p:sp>
      <p:sp>
        <p:nvSpPr>
          <p:cNvPr id="132" name="Google Shape;132;p6"/>
          <p:cNvSpPr txBox="1"/>
          <p:nvPr/>
        </p:nvSpPr>
        <p:spPr>
          <a:xfrm>
            <a:off x="17259300" y="9191625"/>
            <a:ext cx="152400" cy="21907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000">
                <a:solidFill>
                  <a:srgbClr val="000000"/>
                </a:solidFill>
                <a:latin typeface="Poppins"/>
                <a:ea typeface="Poppins"/>
                <a:cs typeface="Poppins"/>
                <a:sym typeface="Poppins"/>
              </a:rPr>
              <a:t>6</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7"/>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 name="Google Shape;138;p7"/>
          <p:cNvSpPr/>
          <p:nvPr/>
        </p:nvSpPr>
        <p:spPr>
          <a:xfrm>
            <a:off x="9420401" y="2610688"/>
            <a:ext cx="10334552" cy="5725967"/>
          </a:xfrm>
          <a:custGeom>
            <a:rect b="b" l="l" r="r" t="t"/>
            <a:pathLst>
              <a:path extrusionOk="0" h="5725967" w="10334552">
                <a:moveTo>
                  <a:pt x="0" y="0"/>
                </a:moveTo>
                <a:lnTo>
                  <a:pt x="10334552" y="0"/>
                </a:lnTo>
                <a:lnTo>
                  <a:pt x="10334552" y="5725967"/>
                </a:lnTo>
                <a:lnTo>
                  <a:pt x="0" y="5725967"/>
                </a:lnTo>
                <a:lnTo>
                  <a:pt x="0" y="0"/>
                </a:lnTo>
                <a:close/>
              </a:path>
            </a:pathLst>
          </a:custGeom>
          <a:blipFill rotWithShape="1">
            <a:blip r:embed="rId4">
              <a:alphaModFix/>
            </a:blip>
            <a:stretch>
              <a:fillRect b="0" l="-1081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 name="Google Shape;139;p7"/>
          <p:cNvSpPr txBox="1"/>
          <p:nvPr/>
        </p:nvSpPr>
        <p:spPr>
          <a:xfrm>
            <a:off x="17259300" y="9191625"/>
            <a:ext cx="152400" cy="21907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000">
                <a:solidFill>
                  <a:srgbClr val="000000"/>
                </a:solidFill>
                <a:latin typeface="Poppins"/>
                <a:ea typeface="Poppins"/>
                <a:cs typeface="Poppins"/>
                <a:sym typeface="Poppins"/>
              </a:rPr>
              <a:t>7</a:t>
            </a:r>
            <a:endParaRPr/>
          </a:p>
        </p:txBody>
      </p:sp>
      <p:sp>
        <p:nvSpPr>
          <p:cNvPr id="140" name="Google Shape;140;p7"/>
          <p:cNvSpPr txBox="1"/>
          <p:nvPr/>
        </p:nvSpPr>
        <p:spPr>
          <a:xfrm>
            <a:off x="297487" y="1023616"/>
            <a:ext cx="8846513" cy="7564312"/>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6085">
                <a:solidFill>
                  <a:srgbClr val="CB00DB"/>
                </a:solidFill>
                <a:latin typeface="Poppins"/>
                <a:ea typeface="Poppins"/>
                <a:cs typeface="Poppins"/>
                <a:sym typeface="Poppins"/>
              </a:rPr>
              <a:t>          Why EcoSortha??</a:t>
            </a:r>
            <a:endParaRPr/>
          </a:p>
          <a:p>
            <a:pPr indent="0" lvl="0" marL="0" marR="0" rtl="0" algn="ctr">
              <a:lnSpc>
                <a:spcPct val="117436"/>
              </a:lnSpc>
              <a:spcBef>
                <a:spcPts val="0"/>
              </a:spcBef>
              <a:spcAft>
                <a:spcPts val="0"/>
              </a:spcAft>
              <a:buNone/>
            </a:pPr>
            <a:r>
              <a:t/>
            </a:r>
            <a:endParaRPr b="1" sz="6085">
              <a:solidFill>
                <a:srgbClr val="CB00DB"/>
              </a:solidFill>
              <a:latin typeface="Poppins"/>
              <a:ea typeface="Poppins"/>
              <a:cs typeface="Poppins"/>
              <a:sym typeface="Poppins"/>
            </a:endParaRPr>
          </a:p>
          <a:p>
            <a:pPr indent="-314782" lvl="1" marL="629564" marR="0" rtl="0" algn="l">
              <a:lnSpc>
                <a:spcPct val="139986"/>
              </a:lnSpc>
              <a:spcBef>
                <a:spcPts val="0"/>
              </a:spcBef>
              <a:spcAft>
                <a:spcPts val="0"/>
              </a:spcAft>
              <a:buClr>
                <a:srgbClr val="000000"/>
              </a:buClr>
              <a:buSzPts val="2916"/>
              <a:buFont typeface="Arial"/>
              <a:buChar char="•"/>
            </a:pPr>
            <a:r>
              <a:rPr b="0" i="0" lang="en-US" sz="2916" u="none" cap="none" strike="noStrike">
                <a:solidFill>
                  <a:srgbClr val="000000"/>
                </a:solidFill>
                <a:latin typeface="Poppins"/>
                <a:ea typeface="Poppins"/>
                <a:cs typeface="Poppins"/>
                <a:sym typeface="Poppins"/>
              </a:rPr>
              <a:t>Save $20M/year in waste management costs (DSCC data)</a:t>
            </a:r>
            <a:endParaRPr/>
          </a:p>
          <a:p>
            <a:pPr indent="-314782" lvl="1" marL="629564" marR="0" rtl="0" algn="l">
              <a:lnSpc>
                <a:spcPct val="139986"/>
              </a:lnSpc>
              <a:spcBef>
                <a:spcPts val="0"/>
              </a:spcBef>
              <a:spcAft>
                <a:spcPts val="0"/>
              </a:spcAft>
              <a:buClr>
                <a:srgbClr val="000000"/>
              </a:buClr>
              <a:buSzPts val="2916"/>
              <a:buFont typeface="Arial"/>
              <a:buChar char="•"/>
            </a:pPr>
            <a:r>
              <a:rPr b="0" i="0" lang="en-US" sz="2916" u="none" cap="none" strike="noStrike">
                <a:solidFill>
                  <a:srgbClr val="000000"/>
                </a:solidFill>
                <a:latin typeface="Poppins"/>
                <a:ea typeface="Poppins"/>
                <a:cs typeface="Poppins"/>
                <a:sym typeface="Poppins"/>
              </a:rPr>
              <a:t>Protect rivers → Reduce Buriganga’s plastic by 50%.  </a:t>
            </a:r>
            <a:endParaRPr/>
          </a:p>
          <a:p>
            <a:pPr indent="-314782" lvl="1" marL="629564" marR="0" rtl="0" algn="l">
              <a:lnSpc>
                <a:spcPct val="139986"/>
              </a:lnSpc>
              <a:spcBef>
                <a:spcPts val="0"/>
              </a:spcBef>
              <a:spcAft>
                <a:spcPts val="0"/>
              </a:spcAft>
              <a:buClr>
                <a:srgbClr val="000000"/>
              </a:buClr>
              <a:buSzPts val="2916"/>
              <a:buFont typeface="Arial"/>
              <a:buChar char="•"/>
            </a:pPr>
            <a:r>
              <a:rPr b="0" i="0" lang="en-US" sz="2916" u="none" cap="none" strike="noStrike">
                <a:solidFill>
                  <a:srgbClr val="000000"/>
                </a:solidFill>
                <a:latin typeface="Poppins"/>
                <a:ea typeface="Poppins"/>
                <a:cs typeface="Poppins"/>
                <a:sym typeface="Poppins"/>
              </a:rPr>
              <a:t>Jobs: 10,000+ roles in AI maintenance/recycling.  </a:t>
            </a:r>
            <a:endParaRPr/>
          </a:p>
          <a:p>
            <a:pPr indent="0" lvl="0" marL="0" marR="0" rtl="0" algn="just">
              <a:lnSpc>
                <a:spcPct val="139986"/>
              </a:lnSpc>
              <a:spcBef>
                <a:spcPts val="0"/>
              </a:spcBef>
              <a:spcAft>
                <a:spcPts val="0"/>
              </a:spcAft>
              <a:buNone/>
            </a:pPr>
            <a:r>
              <a:t/>
            </a:r>
            <a:endParaRPr sz="2916">
              <a:solidFill>
                <a:srgbClr val="000000"/>
              </a:solidFill>
              <a:latin typeface="Poppins"/>
              <a:ea typeface="Poppins"/>
              <a:cs typeface="Poppins"/>
              <a:sym typeface="Poppins"/>
            </a:endParaRPr>
          </a:p>
          <a:p>
            <a:pPr indent="0" lvl="0" marL="0" marR="0" rtl="0" algn="just">
              <a:lnSpc>
                <a:spcPct val="139986"/>
              </a:lnSpc>
              <a:spcBef>
                <a:spcPts val="0"/>
              </a:spcBef>
              <a:spcAft>
                <a:spcPts val="0"/>
              </a:spcAft>
              <a:buNone/>
            </a:pPr>
            <a:r>
              <a:rPr lang="en-US" sz="2916">
                <a:solidFill>
                  <a:srgbClr val="000000"/>
                </a:solidFill>
                <a:latin typeface="Poppins"/>
                <a:ea typeface="Poppins"/>
                <a:cs typeface="Poppins"/>
                <a:sym typeface="Poppins"/>
              </a:rPr>
              <a:t>🇧🇩 Aligned with Vision 2041  </a:t>
            </a:r>
            <a:endParaRPr/>
          </a:p>
          <a:p>
            <a:pPr indent="-314782" lvl="1" marL="629564" marR="0" rtl="0" algn="just">
              <a:lnSpc>
                <a:spcPct val="139986"/>
              </a:lnSpc>
              <a:spcBef>
                <a:spcPts val="0"/>
              </a:spcBef>
              <a:spcAft>
                <a:spcPts val="0"/>
              </a:spcAft>
              <a:buClr>
                <a:srgbClr val="000000"/>
              </a:buClr>
              <a:buSzPts val="2916"/>
              <a:buFont typeface="Arial"/>
              <a:buChar char="•"/>
            </a:pPr>
            <a:r>
              <a:rPr b="0" i="0" lang="en-US" sz="2916" u="none" cap="none" strike="noStrike">
                <a:solidFill>
                  <a:srgbClr val="000000"/>
                </a:solidFill>
                <a:latin typeface="Poppins"/>
                <a:ea typeface="Poppins"/>
                <a:cs typeface="Poppins"/>
                <a:sym typeface="Poppins"/>
              </a:rPr>
              <a:t>Smart cities + SDG 12 (Responsible Consumption).  </a:t>
            </a:r>
            <a:endParaRPr/>
          </a:p>
          <a:p>
            <a:pPr indent="0" lvl="0" marL="0" marR="0" rtl="0" algn="just">
              <a:lnSpc>
                <a:spcPct val="98388"/>
              </a:lnSpc>
              <a:spcBef>
                <a:spcPts val="0"/>
              </a:spcBef>
              <a:spcAft>
                <a:spcPts val="0"/>
              </a:spcAft>
              <a:buNone/>
            </a:pPr>
            <a:r>
              <a:t/>
            </a:r>
            <a:endParaRPr sz="2916">
              <a:solidFill>
                <a:srgbClr val="000000"/>
              </a:solidFill>
              <a:latin typeface="Poppins"/>
              <a:ea typeface="Poppins"/>
              <a:cs typeface="Poppins"/>
              <a:sym typeface="Poppins"/>
            </a:endParaRPr>
          </a:p>
        </p:txBody>
      </p:sp>
      <p:sp>
        <p:nvSpPr>
          <p:cNvPr id="141" name="Google Shape;141;p7"/>
          <p:cNvSpPr txBox="1"/>
          <p:nvPr/>
        </p:nvSpPr>
        <p:spPr>
          <a:xfrm>
            <a:off x="532581" y="9528810"/>
            <a:ext cx="18078045" cy="758190"/>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lang="en-US" sz="3899">
                <a:solidFill>
                  <a:srgbClr val="F6F3FA"/>
                </a:solidFill>
                <a:latin typeface="Arial"/>
                <a:ea typeface="Arial"/>
                <a:cs typeface="Arial"/>
                <a:sym typeface="Arial"/>
              </a:rPr>
              <a:t>AI দিয়ে স্বচ্ছ বাংলাদেশ” (Transparent Bangladesh with AI)</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8"/>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 name="Google Shape;147;p8"/>
          <p:cNvSpPr/>
          <p:nvPr/>
        </p:nvSpPr>
        <p:spPr>
          <a:xfrm>
            <a:off x="10199349" y="2635815"/>
            <a:ext cx="10334552" cy="5725967"/>
          </a:xfrm>
          <a:custGeom>
            <a:rect b="b" l="l" r="r" t="t"/>
            <a:pathLst>
              <a:path extrusionOk="0" h="5725967" w="10334552">
                <a:moveTo>
                  <a:pt x="0" y="0"/>
                </a:moveTo>
                <a:lnTo>
                  <a:pt x="10334552" y="0"/>
                </a:lnTo>
                <a:lnTo>
                  <a:pt x="10334552" y="5725968"/>
                </a:lnTo>
                <a:lnTo>
                  <a:pt x="0" y="5725968"/>
                </a:lnTo>
                <a:lnTo>
                  <a:pt x="0" y="0"/>
                </a:lnTo>
                <a:close/>
              </a:path>
            </a:pathLst>
          </a:custGeom>
          <a:blipFill rotWithShape="1">
            <a:blip r:embed="rId4">
              <a:alphaModFix/>
            </a:blip>
            <a:stretch>
              <a:fillRect b="0" l="-1081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 name="Google Shape;148;p8"/>
          <p:cNvSpPr txBox="1"/>
          <p:nvPr/>
        </p:nvSpPr>
        <p:spPr>
          <a:xfrm>
            <a:off x="17259300" y="9191625"/>
            <a:ext cx="152400" cy="21907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000">
                <a:solidFill>
                  <a:srgbClr val="000000"/>
                </a:solidFill>
                <a:latin typeface="Poppins"/>
                <a:ea typeface="Poppins"/>
                <a:cs typeface="Poppins"/>
                <a:sym typeface="Poppins"/>
              </a:rPr>
              <a:t>8</a:t>
            </a:r>
            <a:endParaRPr/>
          </a:p>
        </p:txBody>
      </p:sp>
      <p:sp>
        <p:nvSpPr>
          <p:cNvPr id="149" name="Google Shape;149;p8"/>
          <p:cNvSpPr txBox="1"/>
          <p:nvPr/>
        </p:nvSpPr>
        <p:spPr>
          <a:xfrm>
            <a:off x="84675" y="635000"/>
            <a:ext cx="12001500" cy="97125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b="1" lang="en-US" sz="6146">
                <a:solidFill>
                  <a:srgbClr val="CB00DB"/>
                </a:solidFill>
                <a:latin typeface="Poppins"/>
                <a:ea typeface="Poppins"/>
                <a:cs typeface="Poppins"/>
                <a:sym typeface="Poppins"/>
              </a:rPr>
              <a:t>          Why EcoSortha??</a:t>
            </a:r>
            <a:endParaRPr/>
          </a:p>
          <a:p>
            <a:pPr indent="0" lvl="0" marL="0" marR="0" rtl="0" algn="l">
              <a:lnSpc>
                <a:spcPct val="150000"/>
              </a:lnSpc>
              <a:spcBef>
                <a:spcPts val="0"/>
              </a:spcBef>
              <a:spcAft>
                <a:spcPts val="0"/>
              </a:spcAft>
              <a:buNone/>
            </a:pPr>
            <a:r>
              <a:rPr b="1" lang="en-US" sz="3753">
                <a:solidFill>
                  <a:srgbClr val="216ECF"/>
                </a:solidFill>
                <a:latin typeface="Poppins"/>
                <a:ea typeface="Poppins"/>
                <a:cs typeface="Poppins"/>
                <a:sym typeface="Poppins"/>
              </a:rPr>
              <a:t> Hypothesised Outcome</a:t>
            </a:r>
            <a:endParaRPr/>
          </a:p>
          <a:p>
            <a:pPr indent="-317959" lvl="1" marL="635918" marR="0" rtl="0" algn="just">
              <a:lnSpc>
                <a:spcPct val="140000"/>
              </a:lnSpc>
              <a:spcBef>
                <a:spcPts val="0"/>
              </a:spcBef>
              <a:spcAft>
                <a:spcPts val="0"/>
              </a:spcAft>
              <a:buClr>
                <a:srgbClr val="000000"/>
              </a:buClr>
              <a:buSzPts val="2945"/>
              <a:buFont typeface="Arial"/>
              <a:buChar char="•"/>
            </a:pPr>
            <a:r>
              <a:rPr b="0" i="0" lang="en-US" sz="2945" u="none" cap="none" strike="noStrike">
                <a:solidFill>
                  <a:srgbClr val="000000"/>
                </a:solidFill>
                <a:latin typeface="Poppins"/>
                <a:ea typeface="Poppins"/>
                <a:cs typeface="Poppins"/>
                <a:sym typeface="Poppins"/>
              </a:rPr>
              <a:t>Optimisation Waste Collection: Reduces fuel &amp; labor cost through real-time monitoring.</a:t>
            </a:r>
            <a:endParaRPr/>
          </a:p>
          <a:p>
            <a:pPr indent="-317959" lvl="1" marL="635918" marR="0" rtl="0" algn="just">
              <a:lnSpc>
                <a:spcPct val="140000"/>
              </a:lnSpc>
              <a:spcBef>
                <a:spcPts val="0"/>
              </a:spcBef>
              <a:spcAft>
                <a:spcPts val="0"/>
              </a:spcAft>
              <a:buClr>
                <a:srgbClr val="000000"/>
              </a:buClr>
              <a:buSzPts val="2945"/>
              <a:buFont typeface="Arial"/>
              <a:buChar char="•"/>
            </a:pPr>
            <a:r>
              <a:rPr b="0" i="0" lang="en-US" sz="2945" u="none" cap="none" strike="noStrike">
                <a:solidFill>
                  <a:srgbClr val="000000"/>
                </a:solidFill>
                <a:latin typeface="Poppins"/>
                <a:ea typeface="Poppins"/>
                <a:cs typeface="Poppins"/>
                <a:sym typeface="Poppins"/>
              </a:rPr>
              <a:t>Decreased Overflowed Bins: Encourages on-time garbage disposal, keeping communities clean.</a:t>
            </a:r>
            <a:endParaRPr/>
          </a:p>
          <a:p>
            <a:pPr indent="-317959" lvl="1" marL="635918" marR="0" rtl="0" algn="just">
              <a:lnSpc>
                <a:spcPct val="140000"/>
              </a:lnSpc>
              <a:spcBef>
                <a:spcPts val="0"/>
              </a:spcBef>
              <a:spcAft>
                <a:spcPts val="0"/>
              </a:spcAft>
              <a:buClr>
                <a:srgbClr val="000000"/>
              </a:buClr>
              <a:buSzPts val="2945"/>
              <a:buFont typeface="Arial"/>
              <a:buChar char="•"/>
            </a:pPr>
            <a:r>
              <a:rPr b="0" i="0" lang="en-US" sz="2945" u="none" cap="none" strike="noStrike">
                <a:solidFill>
                  <a:srgbClr val="000000"/>
                </a:solidFill>
                <a:latin typeface="Poppins"/>
                <a:ea typeface="Poppins"/>
                <a:cs typeface="Poppins"/>
                <a:sym typeface="Poppins"/>
              </a:rPr>
              <a:t>Advanced Recycling: AI-empowered sorting for a sustainable future</a:t>
            </a:r>
            <a:endParaRPr/>
          </a:p>
          <a:p>
            <a:pPr indent="-317959" lvl="1" marL="635918" marR="0" rtl="0" algn="just">
              <a:lnSpc>
                <a:spcPct val="140000"/>
              </a:lnSpc>
              <a:spcBef>
                <a:spcPts val="0"/>
              </a:spcBef>
              <a:spcAft>
                <a:spcPts val="0"/>
              </a:spcAft>
              <a:buClr>
                <a:srgbClr val="000000"/>
              </a:buClr>
              <a:buSzPts val="2945"/>
              <a:buFont typeface="Arial"/>
              <a:buChar char="•"/>
            </a:pPr>
            <a:r>
              <a:rPr b="0" i="0" lang="en-US" sz="2945" u="none" cap="none" strike="noStrike">
                <a:solidFill>
                  <a:srgbClr val="000000"/>
                </a:solidFill>
                <a:latin typeface="Poppins"/>
                <a:ea typeface="Poppins"/>
                <a:cs typeface="Poppins"/>
                <a:sym typeface="Poppins"/>
              </a:rPr>
              <a:t>Better Hygiene &amp; Automation : Automation of smart bins reduces contact with the garbage. This AI-driven waste disposal system will increase efficiency, reduce pollution, and help create a sustainable city ecosystem.</a:t>
            </a:r>
            <a:endParaRPr/>
          </a:p>
          <a:p>
            <a:pPr indent="0" lvl="0" marL="0" marR="0" rtl="0" algn="l">
              <a:lnSpc>
                <a:spcPct val="140000"/>
              </a:lnSpc>
              <a:spcBef>
                <a:spcPts val="0"/>
              </a:spcBef>
              <a:spcAft>
                <a:spcPts val="0"/>
              </a:spcAft>
              <a:buNone/>
            </a:pPr>
            <a:r>
              <a:t/>
            </a:r>
            <a:endParaRPr sz="2945">
              <a:solidFill>
                <a:srgbClr val="000000"/>
              </a:solidFill>
              <a:latin typeface="Poppins"/>
              <a:ea typeface="Poppins"/>
              <a:cs typeface="Poppins"/>
              <a:sym typeface="Poppins"/>
            </a:endParaRPr>
          </a:p>
          <a:p>
            <a:pPr indent="0" lvl="0" marL="0" marR="0" rtl="0" algn="just">
              <a:lnSpc>
                <a:spcPct val="98404"/>
              </a:lnSpc>
              <a:spcBef>
                <a:spcPts val="0"/>
              </a:spcBef>
              <a:spcAft>
                <a:spcPts val="0"/>
              </a:spcAft>
              <a:buNone/>
            </a:pPr>
            <a:r>
              <a:t/>
            </a:r>
            <a:endParaRPr sz="2945">
              <a:solidFill>
                <a:srgbClr val="000000"/>
              </a:solidFill>
              <a:latin typeface="Poppins"/>
              <a:ea typeface="Poppins"/>
              <a:cs typeface="Poppins"/>
              <a:sym typeface="Poppins"/>
            </a:endParaRPr>
          </a:p>
        </p:txBody>
      </p:sp>
      <p:sp>
        <p:nvSpPr>
          <p:cNvPr id="150" name="Google Shape;150;p8"/>
          <p:cNvSpPr txBox="1"/>
          <p:nvPr/>
        </p:nvSpPr>
        <p:spPr>
          <a:xfrm>
            <a:off x="532581" y="9528810"/>
            <a:ext cx="18078045" cy="758190"/>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lang="en-US" sz="3899">
                <a:solidFill>
                  <a:srgbClr val="F6F3FA"/>
                </a:solidFill>
                <a:latin typeface="Arial"/>
                <a:ea typeface="Arial"/>
                <a:cs typeface="Arial"/>
                <a:sym typeface="Arial"/>
              </a:rPr>
              <a:t>AI দিয়ে স্বচ্ছ বাংলাদেশ” (Transparent Bangladesh with AI)</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9"/>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 name="Google Shape;156;p9"/>
          <p:cNvSpPr/>
          <p:nvPr/>
        </p:nvSpPr>
        <p:spPr>
          <a:xfrm>
            <a:off x="0" y="0"/>
            <a:ext cx="9478766" cy="10287000"/>
          </a:xfrm>
          <a:custGeom>
            <a:rect b="b" l="l" r="r" t="t"/>
            <a:pathLst>
              <a:path extrusionOk="0" h="10287000" w="9478766">
                <a:moveTo>
                  <a:pt x="0" y="0"/>
                </a:moveTo>
                <a:lnTo>
                  <a:pt x="9478766" y="0"/>
                </a:lnTo>
                <a:lnTo>
                  <a:pt x="9478766" y="10287000"/>
                </a:lnTo>
                <a:lnTo>
                  <a:pt x="0" y="10287000"/>
                </a:lnTo>
                <a:lnTo>
                  <a:pt x="0" y="0"/>
                </a:lnTo>
                <a:close/>
              </a:path>
            </a:pathLst>
          </a:custGeom>
          <a:blipFill rotWithShape="1">
            <a:blip r:embed="rId4">
              <a:alphaModFix/>
            </a:blip>
            <a:stretch>
              <a:fillRect b="0" l="-4262" r="-4262"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 name="Google Shape;157;p9"/>
          <p:cNvSpPr txBox="1"/>
          <p:nvPr/>
        </p:nvSpPr>
        <p:spPr>
          <a:xfrm>
            <a:off x="10662601" y="5137233"/>
            <a:ext cx="5532090" cy="1516571"/>
          </a:xfrm>
          <a:prstGeom prst="rect">
            <a:avLst/>
          </a:prstGeom>
          <a:noFill/>
          <a:ln>
            <a:noFill/>
          </a:ln>
        </p:spPr>
        <p:txBody>
          <a:bodyPr anchorCtr="0" anchor="t" bIns="0" lIns="0" spcFirstLastPara="1" rIns="0" wrap="square" tIns="0">
            <a:spAutoFit/>
          </a:bodyPr>
          <a:lstStyle/>
          <a:p>
            <a:pPr indent="0" lvl="0" marL="0" marR="0" rtl="0" algn="l">
              <a:lnSpc>
                <a:spcPct val="150037"/>
              </a:lnSpc>
              <a:spcBef>
                <a:spcPts val="0"/>
              </a:spcBef>
              <a:spcAft>
                <a:spcPts val="0"/>
              </a:spcAft>
              <a:buNone/>
            </a:pPr>
            <a:r>
              <a:rPr lang="en-US" sz="2694">
                <a:solidFill>
                  <a:srgbClr val="000000"/>
                </a:solidFill>
                <a:latin typeface="Poppins"/>
                <a:ea typeface="Poppins"/>
                <a:cs typeface="Poppins"/>
                <a:sym typeface="Poppins"/>
              </a:rPr>
              <a:t>The most efficient way of managing waste is not producing it at all </a:t>
            </a:r>
            <a:endParaRPr/>
          </a:p>
        </p:txBody>
      </p:sp>
      <p:sp>
        <p:nvSpPr>
          <p:cNvPr id="158" name="Google Shape;158;p9"/>
          <p:cNvSpPr txBox="1"/>
          <p:nvPr/>
        </p:nvSpPr>
        <p:spPr>
          <a:xfrm>
            <a:off x="10672126" y="1873466"/>
            <a:ext cx="5532090" cy="26003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8000">
                <a:solidFill>
                  <a:srgbClr val="CB00DB"/>
                </a:solidFill>
                <a:latin typeface="Calibri"/>
                <a:ea typeface="Calibri"/>
                <a:cs typeface="Calibri"/>
                <a:sym typeface="Calibri"/>
              </a:rPr>
              <a:t>AI In Waste Minimization</a:t>
            </a:r>
            <a:endParaRPr/>
          </a:p>
        </p:txBody>
      </p:sp>
      <p:sp>
        <p:nvSpPr>
          <p:cNvPr id="159" name="Google Shape;159;p9"/>
          <p:cNvSpPr txBox="1"/>
          <p:nvPr/>
        </p:nvSpPr>
        <p:spPr>
          <a:xfrm>
            <a:off x="17259300" y="9191625"/>
            <a:ext cx="152400" cy="21907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2000">
                <a:solidFill>
                  <a:srgbClr val="000000"/>
                </a:solidFill>
                <a:latin typeface="Poppins"/>
                <a:ea typeface="Poppins"/>
                <a:cs typeface="Poppins"/>
                <a:sym typeface="Poppins"/>
              </a:rPr>
              <a:t>9</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